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9" r:id="rId3"/>
    <p:sldId id="257" r:id="rId4"/>
    <p:sldId id="258" r:id="rId5"/>
    <p:sldId id="260" r:id="rId6"/>
    <p:sldId id="261" r:id="rId7"/>
    <p:sldId id="263" r:id="rId8"/>
    <p:sldId id="268" r:id="rId9"/>
    <p:sldId id="264" r:id="rId10"/>
    <p:sldId id="265" r:id="rId11"/>
    <p:sldId id="266" r:id="rId12"/>
    <p:sldId id="267" r:id="rId13"/>
    <p:sldId id="271" r:id="rId14"/>
    <p:sldId id="270" r:id="rId15"/>
    <p:sldId id="26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AE10497E-00FD-4179-8149-8630D3215910}" type="datetimeFigureOut">
              <a:rPr lang="en-PK" smtClean="0"/>
              <a:t>05/10/2019</a:t>
            </a:fld>
            <a:endParaRPr lang="en-PK"/>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PK"/>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8B29405F-8F36-4A8E-B546-8AD63B6CD81B}" type="slidenum">
              <a:rPr lang="en-PK" smtClean="0"/>
              <a:t>‹#›</a:t>
            </a:fld>
            <a:endParaRPr lang="en-PK"/>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49850630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10497E-00FD-4179-8149-8630D3215910}" type="datetimeFigureOut">
              <a:rPr lang="en-PK" smtClean="0"/>
              <a:t>05/10/2019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8B29405F-8F36-4A8E-B546-8AD63B6CD81B}" type="slidenum">
              <a:rPr lang="en-PK" smtClean="0"/>
              <a:t>‹#›</a:t>
            </a:fld>
            <a:endParaRPr lang="en-PK"/>
          </a:p>
        </p:txBody>
      </p:sp>
    </p:spTree>
    <p:extLst>
      <p:ext uri="{BB962C8B-B14F-4D97-AF65-F5344CB8AC3E}">
        <p14:creationId xmlns:p14="http://schemas.microsoft.com/office/powerpoint/2010/main" val="305952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10497E-00FD-4179-8149-8630D3215910}" type="datetimeFigureOut">
              <a:rPr lang="en-PK" smtClean="0"/>
              <a:t>05/10/2019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8B29405F-8F36-4A8E-B546-8AD63B6CD81B}" type="slidenum">
              <a:rPr lang="en-PK" smtClean="0"/>
              <a:t>‹#›</a:t>
            </a:fld>
            <a:endParaRPr lang="en-PK"/>
          </a:p>
        </p:txBody>
      </p:sp>
    </p:spTree>
    <p:extLst>
      <p:ext uri="{BB962C8B-B14F-4D97-AF65-F5344CB8AC3E}">
        <p14:creationId xmlns:p14="http://schemas.microsoft.com/office/powerpoint/2010/main" val="27277115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E10497E-00FD-4179-8149-8630D3215910}" type="datetimeFigureOut">
              <a:rPr lang="en-PK" smtClean="0"/>
              <a:t>05/10/2019</a:t>
            </a:fld>
            <a:endParaRPr lang="en-PK"/>
          </a:p>
        </p:txBody>
      </p:sp>
      <p:sp>
        <p:nvSpPr>
          <p:cNvPr id="5" name="Footer Placeholder 4"/>
          <p:cNvSpPr>
            <a:spLocks noGrp="1"/>
          </p:cNvSpPr>
          <p:nvPr>
            <p:ph type="ftr" sz="quarter" idx="11"/>
          </p:nvPr>
        </p:nvSpPr>
        <p:spPr/>
        <p:txBody>
          <a:bodyPr/>
          <a:lstStyle/>
          <a:p>
            <a:endParaRPr lang="en-PK"/>
          </a:p>
        </p:txBody>
      </p:sp>
      <p:sp>
        <p:nvSpPr>
          <p:cNvPr id="6" name="Slide Number Placeholder 5"/>
          <p:cNvSpPr>
            <a:spLocks noGrp="1"/>
          </p:cNvSpPr>
          <p:nvPr>
            <p:ph type="sldNum" sz="quarter" idx="12"/>
          </p:nvPr>
        </p:nvSpPr>
        <p:spPr/>
        <p:txBody>
          <a:bodyPr/>
          <a:lstStyle/>
          <a:p>
            <a:fld id="{8B29405F-8F36-4A8E-B546-8AD63B6CD81B}" type="slidenum">
              <a:rPr lang="en-PK" smtClean="0"/>
              <a:t>‹#›</a:t>
            </a:fld>
            <a:endParaRPr lang="en-PK"/>
          </a:p>
        </p:txBody>
      </p:sp>
    </p:spTree>
    <p:extLst>
      <p:ext uri="{BB962C8B-B14F-4D97-AF65-F5344CB8AC3E}">
        <p14:creationId xmlns:p14="http://schemas.microsoft.com/office/powerpoint/2010/main" val="2081531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AE10497E-00FD-4179-8149-8630D3215910}" type="datetimeFigureOut">
              <a:rPr lang="en-PK" smtClean="0"/>
              <a:t>05/10/2019</a:t>
            </a:fld>
            <a:endParaRPr lang="en-PK"/>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PK"/>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8B29405F-8F36-4A8E-B546-8AD63B6CD81B}" type="slidenum">
              <a:rPr lang="en-PK" smtClean="0"/>
              <a:t>‹#›</a:t>
            </a:fld>
            <a:endParaRPr lang="en-PK"/>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01576486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E10497E-00FD-4179-8149-8630D3215910}" type="datetimeFigureOut">
              <a:rPr lang="en-PK" smtClean="0"/>
              <a:t>05/10/2019</a:t>
            </a:fld>
            <a:endParaRPr lang="en-PK"/>
          </a:p>
        </p:txBody>
      </p:sp>
      <p:sp>
        <p:nvSpPr>
          <p:cNvPr id="6" name="Footer Placeholder 5"/>
          <p:cNvSpPr>
            <a:spLocks noGrp="1"/>
          </p:cNvSpPr>
          <p:nvPr>
            <p:ph type="ftr" sz="quarter" idx="11"/>
          </p:nvPr>
        </p:nvSpPr>
        <p:spPr/>
        <p:txBody>
          <a:bodyPr/>
          <a:lstStyle/>
          <a:p>
            <a:endParaRPr lang="en-PK"/>
          </a:p>
        </p:txBody>
      </p:sp>
      <p:sp>
        <p:nvSpPr>
          <p:cNvPr id="7" name="Slide Number Placeholder 6"/>
          <p:cNvSpPr>
            <a:spLocks noGrp="1"/>
          </p:cNvSpPr>
          <p:nvPr>
            <p:ph type="sldNum" sz="quarter" idx="12"/>
          </p:nvPr>
        </p:nvSpPr>
        <p:spPr/>
        <p:txBody>
          <a:bodyPr/>
          <a:lstStyle/>
          <a:p>
            <a:fld id="{8B29405F-8F36-4A8E-B546-8AD63B6CD81B}" type="slidenum">
              <a:rPr lang="en-PK" smtClean="0"/>
              <a:t>‹#›</a:t>
            </a:fld>
            <a:endParaRPr lang="en-PK"/>
          </a:p>
        </p:txBody>
      </p:sp>
    </p:spTree>
    <p:extLst>
      <p:ext uri="{BB962C8B-B14F-4D97-AF65-F5344CB8AC3E}">
        <p14:creationId xmlns:p14="http://schemas.microsoft.com/office/powerpoint/2010/main" val="4016223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10497E-00FD-4179-8149-8630D3215910}" type="datetimeFigureOut">
              <a:rPr lang="en-PK" smtClean="0"/>
              <a:t>05/10/2019</a:t>
            </a:fld>
            <a:endParaRPr lang="en-PK"/>
          </a:p>
        </p:txBody>
      </p:sp>
      <p:sp>
        <p:nvSpPr>
          <p:cNvPr id="8" name="Footer Placeholder 7"/>
          <p:cNvSpPr>
            <a:spLocks noGrp="1"/>
          </p:cNvSpPr>
          <p:nvPr>
            <p:ph type="ftr" sz="quarter" idx="11"/>
          </p:nvPr>
        </p:nvSpPr>
        <p:spPr/>
        <p:txBody>
          <a:bodyPr/>
          <a:lstStyle/>
          <a:p>
            <a:endParaRPr lang="en-PK"/>
          </a:p>
        </p:txBody>
      </p:sp>
      <p:sp>
        <p:nvSpPr>
          <p:cNvPr id="9" name="Slide Number Placeholder 8"/>
          <p:cNvSpPr>
            <a:spLocks noGrp="1"/>
          </p:cNvSpPr>
          <p:nvPr>
            <p:ph type="sldNum" sz="quarter" idx="12"/>
          </p:nvPr>
        </p:nvSpPr>
        <p:spPr/>
        <p:txBody>
          <a:bodyPr/>
          <a:lstStyle/>
          <a:p>
            <a:fld id="{8B29405F-8F36-4A8E-B546-8AD63B6CD81B}" type="slidenum">
              <a:rPr lang="en-PK" smtClean="0"/>
              <a:t>‹#›</a:t>
            </a:fld>
            <a:endParaRPr lang="en-PK"/>
          </a:p>
        </p:txBody>
      </p:sp>
    </p:spTree>
    <p:extLst>
      <p:ext uri="{BB962C8B-B14F-4D97-AF65-F5344CB8AC3E}">
        <p14:creationId xmlns:p14="http://schemas.microsoft.com/office/powerpoint/2010/main" val="2104825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E10497E-00FD-4179-8149-8630D3215910}" type="datetimeFigureOut">
              <a:rPr lang="en-PK" smtClean="0"/>
              <a:t>05/10/2019</a:t>
            </a:fld>
            <a:endParaRPr lang="en-PK"/>
          </a:p>
        </p:txBody>
      </p:sp>
      <p:sp>
        <p:nvSpPr>
          <p:cNvPr id="4" name="Footer Placeholder 3"/>
          <p:cNvSpPr>
            <a:spLocks noGrp="1"/>
          </p:cNvSpPr>
          <p:nvPr>
            <p:ph type="ftr" sz="quarter" idx="11"/>
          </p:nvPr>
        </p:nvSpPr>
        <p:spPr/>
        <p:txBody>
          <a:bodyPr/>
          <a:lstStyle/>
          <a:p>
            <a:endParaRPr lang="en-PK"/>
          </a:p>
        </p:txBody>
      </p:sp>
      <p:sp>
        <p:nvSpPr>
          <p:cNvPr id="5" name="Slide Number Placeholder 4"/>
          <p:cNvSpPr>
            <a:spLocks noGrp="1"/>
          </p:cNvSpPr>
          <p:nvPr>
            <p:ph type="sldNum" sz="quarter" idx="12"/>
          </p:nvPr>
        </p:nvSpPr>
        <p:spPr/>
        <p:txBody>
          <a:bodyPr/>
          <a:lstStyle/>
          <a:p>
            <a:fld id="{8B29405F-8F36-4A8E-B546-8AD63B6CD81B}" type="slidenum">
              <a:rPr lang="en-PK" smtClean="0"/>
              <a:t>‹#›</a:t>
            </a:fld>
            <a:endParaRPr lang="en-PK"/>
          </a:p>
        </p:txBody>
      </p:sp>
    </p:spTree>
    <p:extLst>
      <p:ext uri="{BB962C8B-B14F-4D97-AF65-F5344CB8AC3E}">
        <p14:creationId xmlns:p14="http://schemas.microsoft.com/office/powerpoint/2010/main" val="1267982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10497E-00FD-4179-8149-8630D3215910}" type="datetimeFigureOut">
              <a:rPr lang="en-PK" smtClean="0"/>
              <a:t>05/10/2019</a:t>
            </a:fld>
            <a:endParaRPr lang="en-PK"/>
          </a:p>
        </p:txBody>
      </p:sp>
      <p:sp>
        <p:nvSpPr>
          <p:cNvPr id="3" name="Footer Placeholder 2"/>
          <p:cNvSpPr>
            <a:spLocks noGrp="1"/>
          </p:cNvSpPr>
          <p:nvPr>
            <p:ph type="ftr" sz="quarter" idx="11"/>
          </p:nvPr>
        </p:nvSpPr>
        <p:spPr/>
        <p:txBody>
          <a:bodyPr/>
          <a:lstStyle/>
          <a:p>
            <a:endParaRPr lang="en-PK"/>
          </a:p>
        </p:txBody>
      </p:sp>
      <p:sp>
        <p:nvSpPr>
          <p:cNvPr id="4" name="Slide Number Placeholder 3"/>
          <p:cNvSpPr>
            <a:spLocks noGrp="1"/>
          </p:cNvSpPr>
          <p:nvPr>
            <p:ph type="sldNum" sz="quarter" idx="12"/>
          </p:nvPr>
        </p:nvSpPr>
        <p:spPr/>
        <p:txBody>
          <a:bodyPr/>
          <a:lstStyle/>
          <a:p>
            <a:fld id="{8B29405F-8F36-4A8E-B546-8AD63B6CD81B}" type="slidenum">
              <a:rPr lang="en-PK" smtClean="0"/>
              <a:t>‹#›</a:t>
            </a:fld>
            <a:endParaRPr lang="en-PK"/>
          </a:p>
        </p:txBody>
      </p:sp>
    </p:spTree>
    <p:extLst>
      <p:ext uri="{BB962C8B-B14F-4D97-AF65-F5344CB8AC3E}">
        <p14:creationId xmlns:p14="http://schemas.microsoft.com/office/powerpoint/2010/main" val="3764514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AE10497E-00FD-4179-8149-8630D3215910}" type="datetimeFigureOut">
              <a:rPr lang="en-PK" smtClean="0"/>
              <a:t>05/10/2019</a:t>
            </a:fld>
            <a:endParaRPr lang="en-PK"/>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PK"/>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B29405F-8F36-4A8E-B546-8AD63B6CD81B}" type="slidenum">
              <a:rPr lang="en-PK" smtClean="0"/>
              <a:t>‹#›</a:t>
            </a:fld>
            <a:endParaRPr lang="en-PK"/>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99247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AE10497E-00FD-4179-8149-8630D3215910}" type="datetimeFigureOut">
              <a:rPr lang="en-PK" smtClean="0"/>
              <a:t>05/10/2019</a:t>
            </a:fld>
            <a:endParaRPr lang="en-PK"/>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PK"/>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B29405F-8F36-4A8E-B546-8AD63B6CD81B}" type="slidenum">
              <a:rPr lang="en-PK" smtClean="0"/>
              <a:t>‹#›</a:t>
            </a:fld>
            <a:endParaRPr lang="en-PK"/>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69939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AE10497E-00FD-4179-8149-8630D3215910}" type="datetimeFigureOut">
              <a:rPr lang="en-PK" smtClean="0"/>
              <a:t>05/10/2019</a:t>
            </a:fld>
            <a:endParaRPr lang="en-PK"/>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PK"/>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8B29405F-8F36-4A8E-B546-8AD63B6CD81B}" type="slidenum">
              <a:rPr lang="en-PK" smtClean="0"/>
              <a:t>‹#›</a:t>
            </a:fld>
            <a:endParaRPr lang="en-PK"/>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185748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E916E-7D7A-4EC0-BFEA-873ACB2D1725}"/>
              </a:ext>
            </a:extLst>
          </p:cNvPr>
          <p:cNvSpPr>
            <a:spLocks noGrp="1"/>
          </p:cNvSpPr>
          <p:nvPr>
            <p:ph type="ctrTitle"/>
          </p:nvPr>
        </p:nvSpPr>
        <p:spPr>
          <a:xfrm>
            <a:off x="1830325" y="1395663"/>
            <a:ext cx="8361229" cy="1227701"/>
          </a:xfrm>
        </p:spPr>
        <p:txBody>
          <a:bodyPr/>
          <a:lstStyle/>
          <a:p>
            <a:r>
              <a:rPr lang="en-US" sz="5400" dirty="0">
                <a:latin typeface="Arial" panose="020B0604020202020204" pitchFamily="34" charset="0"/>
                <a:cs typeface="Arial" panose="020B0604020202020204" pitchFamily="34" charset="0"/>
              </a:rPr>
              <a:t>DIGITAL LOGIC DESIGN</a:t>
            </a:r>
            <a:endParaRPr lang="en-PK" sz="5400"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43876371-1A0D-4303-844C-DD5A99062938}"/>
              </a:ext>
            </a:extLst>
          </p:cNvPr>
          <p:cNvSpPr>
            <a:spLocks noGrp="1"/>
          </p:cNvSpPr>
          <p:nvPr>
            <p:ph type="subTitle" idx="1"/>
          </p:nvPr>
        </p:nvSpPr>
        <p:spPr>
          <a:xfrm>
            <a:off x="2595102" y="3069113"/>
            <a:ext cx="6831673" cy="2033336"/>
          </a:xfrm>
        </p:spPr>
        <p:txBody>
          <a:bodyPr>
            <a:normAutofit fontScale="92500" lnSpcReduction="10000"/>
          </a:bodyPr>
          <a:lstStyle/>
          <a:p>
            <a:r>
              <a:rPr lang="en-US" i="1" dirty="0"/>
              <a:t>SEMESTER PROJECT</a:t>
            </a:r>
          </a:p>
          <a:p>
            <a:r>
              <a:rPr lang="en-US" dirty="0"/>
              <a:t>Presented by :</a:t>
            </a:r>
          </a:p>
          <a:p>
            <a:r>
              <a:rPr lang="en-US" sz="2800" b="1" dirty="0">
                <a:latin typeface="Arial Black" panose="020B0A04020102020204" pitchFamily="34" charset="0"/>
              </a:rPr>
              <a:t>MUHAMMAD HARIS IRFAN</a:t>
            </a:r>
          </a:p>
          <a:p>
            <a:r>
              <a:rPr lang="en-US" sz="2800" b="1" dirty="0">
                <a:latin typeface="Arial Black" panose="020B0A04020102020204" pitchFamily="34" charset="0"/>
              </a:rPr>
              <a:t>&amp;</a:t>
            </a:r>
          </a:p>
          <a:p>
            <a:r>
              <a:rPr lang="en-US" sz="2800" b="1" dirty="0">
                <a:latin typeface="Arial Black" panose="020B0A04020102020204" pitchFamily="34" charset="0"/>
              </a:rPr>
              <a:t>SANA ELAHI</a:t>
            </a:r>
          </a:p>
          <a:p>
            <a:endParaRPr lang="en-US" dirty="0"/>
          </a:p>
          <a:p>
            <a:endParaRPr lang="en-US" dirty="0"/>
          </a:p>
          <a:p>
            <a:endParaRPr lang="en-US" dirty="0"/>
          </a:p>
          <a:p>
            <a:endParaRPr lang="en-PK" dirty="0"/>
          </a:p>
        </p:txBody>
      </p:sp>
    </p:spTree>
    <p:extLst>
      <p:ext uri="{BB962C8B-B14F-4D97-AF65-F5344CB8AC3E}">
        <p14:creationId xmlns:p14="http://schemas.microsoft.com/office/powerpoint/2010/main" val="369412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15BE39-31C5-476E-B079-1B7CAB9CB7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2" y="0"/>
            <a:ext cx="12192001" cy="6858000"/>
          </a:xfrm>
          <a:prstGeom prst="rect">
            <a:avLst/>
          </a:prstGeom>
        </p:spPr>
      </p:pic>
      <p:sp>
        <p:nvSpPr>
          <p:cNvPr id="4" name="TextBox 3">
            <a:extLst>
              <a:ext uri="{FF2B5EF4-FFF2-40B4-BE49-F238E27FC236}">
                <a16:creationId xmlns:a16="http://schemas.microsoft.com/office/drawing/2014/main" id="{F1E7094A-8174-43FC-A759-303D8133B8DD}"/>
              </a:ext>
            </a:extLst>
          </p:cNvPr>
          <p:cNvSpPr txBox="1"/>
          <p:nvPr/>
        </p:nvSpPr>
        <p:spPr>
          <a:xfrm>
            <a:off x="3167271" y="178468"/>
            <a:ext cx="8891380" cy="584775"/>
          </a:xfrm>
          <a:prstGeom prst="rect">
            <a:avLst/>
          </a:prstGeom>
          <a:noFill/>
        </p:spPr>
        <p:txBody>
          <a:bodyPr wrap="square" rtlCol="0">
            <a:spAutoFit/>
          </a:bodyPr>
          <a:lstStyle/>
          <a:p>
            <a:r>
              <a:rPr lang="en-US" sz="3200" b="1" i="1" dirty="0">
                <a:solidFill>
                  <a:schemeClr val="bg1">
                    <a:lumMod val="95000"/>
                  </a:schemeClr>
                </a:solidFill>
                <a:latin typeface="Arial Black" panose="020B0A04020102020204" pitchFamily="34" charset="0"/>
              </a:rPr>
              <a:t>PCB (</a:t>
            </a:r>
            <a:r>
              <a:rPr lang="en-US" sz="3200" b="1" i="1" dirty="0">
                <a:solidFill>
                  <a:schemeClr val="bg1">
                    <a:lumMod val="50000"/>
                  </a:schemeClr>
                </a:solidFill>
                <a:latin typeface="Arial Black" panose="020B0A04020102020204" pitchFamily="34" charset="0"/>
              </a:rPr>
              <a:t>Printed</a:t>
            </a:r>
            <a:r>
              <a:rPr lang="en-US" sz="3200" i="1" dirty="0">
                <a:solidFill>
                  <a:schemeClr val="bg1">
                    <a:lumMod val="50000"/>
                  </a:schemeClr>
                </a:solidFill>
                <a:latin typeface="Arial Black" panose="020B0A04020102020204" pitchFamily="34" charset="0"/>
              </a:rPr>
              <a:t> Circuit Board</a:t>
            </a:r>
            <a:r>
              <a:rPr lang="en-US" sz="3200" b="1" i="1" dirty="0">
                <a:solidFill>
                  <a:schemeClr val="bg1">
                    <a:lumMod val="95000"/>
                  </a:schemeClr>
                </a:solidFill>
                <a:latin typeface="Arial Black" panose="020B0A04020102020204" pitchFamily="34" charset="0"/>
              </a:rPr>
              <a:t>)LAYOUT</a:t>
            </a:r>
            <a:endParaRPr lang="en-PK" sz="3200" b="1" i="1" dirty="0">
              <a:solidFill>
                <a:schemeClr val="bg1">
                  <a:lumMod val="95000"/>
                </a:schemeClr>
              </a:solidFill>
              <a:latin typeface="Arial Black" panose="020B0A04020102020204" pitchFamily="34" charset="0"/>
            </a:endParaRPr>
          </a:p>
        </p:txBody>
      </p:sp>
    </p:spTree>
    <p:extLst>
      <p:ext uri="{BB962C8B-B14F-4D97-AF65-F5344CB8AC3E}">
        <p14:creationId xmlns:p14="http://schemas.microsoft.com/office/powerpoint/2010/main" val="1374004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30C3FF-8A0B-43D5-997A-259BCF09E4E7}"/>
              </a:ext>
            </a:extLst>
          </p:cNvPr>
          <p:cNvPicPr>
            <a:picLocks noChangeAspect="1"/>
          </p:cNvPicPr>
          <p:nvPr/>
        </p:nvPicPr>
        <p:blipFill rotWithShape="1">
          <a:blip r:embed="rId2">
            <a:extLst>
              <a:ext uri="{28A0092B-C50C-407E-A947-70E740481C1C}">
                <a14:useLocalDpi xmlns:a14="http://schemas.microsoft.com/office/drawing/2010/main" val="0"/>
              </a:ext>
            </a:extLst>
          </a:blip>
          <a:srcRect t="2224" r="9491" b="5657"/>
          <a:stretch/>
        </p:blipFill>
        <p:spPr>
          <a:xfrm>
            <a:off x="1" y="0"/>
            <a:ext cx="6553199" cy="6858000"/>
          </a:xfrm>
          <a:prstGeom prst="rect">
            <a:avLst/>
          </a:prstGeom>
          <a:ln w="57150">
            <a:solidFill>
              <a:schemeClr val="accent5">
                <a:lumMod val="50000"/>
              </a:schemeClr>
            </a:solidFill>
          </a:ln>
        </p:spPr>
      </p:pic>
      <p:pic>
        <p:nvPicPr>
          <p:cNvPr id="5" name="Picture 4">
            <a:extLst>
              <a:ext uri="{FF2B5EF4-FFF2-40B4-BE49-F238E27FC236}">
                <a16:creationId xmlns:a16="http://schemas.microsoft.com/office/drawing/2014/main" id="{BEEA5791-31C6-42D7-8461-5E6E67AA9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349" y="0"/>
            <a:ext cx="5581650" cy="6858000"/>
          </a:xfrm>
          <a:prstGeom prst="rect">
            <a:avLst/>
          </a:prstGeom>
          <a:ln w="57150">
            <a:solidFill>
              <a:srgbClr val="002060"/>
            </a:solidFill>
          </a:ln>
        </p:spPr>
      </p:pic>
      <p:sp>
        <p:nvSpPr>
          <p:cNvPr id="6" name="TextBox 5">
            <a:extLst>
              <a:ext uri="{FF2B5EF4-FFF2-40B4-BE49-F238E27FC236}">
                <a16:creationId xmlns:a16="http://schemas.microsoft.com/office/drawing/2014/main" id="{093B5942-7D97-4717-9227-CE313BDE524D}"/>
              </a:ext>
            </a:extLst>
          </p:cNvPr>
          <p:cNvSpPr txBox="1"/>
          <p:nvPr/>
        </p:nvSpPr>
        <p:spPr>
          <a:xfrm>
            <a:off x="2800350" y="184608"/>
            <a:ext cx="1847850" cy="584775"/>
          </a:xfrm>
          <a:prstGeom prst="rect">
            <a:avLst/>
          </a:prstGeom>
          <a:solidFill>
            <a:schemeClr val="bg1">
              <a:lumMod val="95000"/>
            </a:schemeClr>
          </a:solidFill>
        </p:spPr>
        <p:txBody>
          <a:bodyPr wrap="square" rtlCol="0">
            <a:spAutoFit/>
          </a:bodyPr>
          <a:lstStyle/>
          <a:p>
            <a:r>
              <a:rPr lang="en-US" sz="3200" b="1" dirty="0">
                <a:latin typeface="Bahnschrift Condensed" panose="020B0502040204020203" pitchFamily="34" charset="0"/>
              </a:rPr>
              <a:t>   TOP VIEW</a:t>
            </a:r>
            <a:endParaRPr lang="en-PK" sz="3200" b="1" dirty="0">
              <a:latin typeface="Bahnschrift Condensed" panose="020B0502040204020203" pitchFamily="34" charset="0"/>
            </a:endParaRPr>
          </a:p>
        </p:txBody>
      </p:sp>
      <p:sp>
        <p:nvSpPr>
          <p:cNvPr id="7" name="TextBox 6">
            <a:extLst>
              <a:ext uri="{FF2B5EF4-FFF2-40B4-BE49-F238E27FC236}">
                <a16:creationId xmlns:a16="http://schemas.microsoft.com/office/drawing/2014/main" id="{29FBED63-E194-43E2-B5CB-E060E2D6DA08}"/>
              </a:ext>
            </a:extLst>
          </p:cNvPr>
          <p:cNvSpPr txBox="1"/>
          <p:nvPr/>
        </p:nvSpPr>
        <p:spPr>
          <a:xfrm>
            <a:off x="8305800" y="184607"/>
            <a:ext cx="2724150" cy="584775"/>
          </a:xfrm>
          <a:prstGeom prst="rect">
            <a:avLst/>
          </a:prstGeom>
          <a:solidFill>
            <a:srgbClr val="92D050"/>
          </a:solidFill>
        </p:spPr>
        <p:txBody>
          <a:bodyPr wrap="square" rtlCol="0">
            <a:spAutoFit/>
          </a:bodyPr>
          <a:lstStyle/>
          <a:p>
            <a:r>
              <a:rPr lang="en-US" sz="3200" b="1" dirty="0">
                <a:latin typeface="Bahnschrift Condensed" panose="020B0502040204020203" pitchFamily="34" charset="0"/>
              </a:rPr>
              <a:t>       BACK VIEW</a:t>
            </a:r>
            <a:endParaRPr lang="en-PK" sz="3200" b="1" dirty="0">
              <a:latin typeface="Bahnschrift Condensed" panose="020B0502040204020203" pitchFamily="34" charset="0"/>
            </a:endParaRPr>
          </a:p>
        </p:txBody>
      </p:sp>
    </p:spTree>
    <p:extLst>
      <p:ext uri="{BB962C8B-B14F-4D97-AF65-F5344CB8AC3E}">
        <p14:creationId xmlns:p14="http://schemas.microsoft.com/office/powerpoint/2010/main" val="2624772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tx2">
                <a:lumMod val="75000"/>
                <a:lumOff val="25000"/>
              </a:schemeClr>
            </a:gs>
            <a:gs pos="69000">
              <a:schemeClr val="bg1">
                <a:lumMod val="50000"/>
              </a:schemeClr>
            </a:gs>
            <a:gs pos="100000">
              <a:schemeClr val="accent1">
                <a:lumMod val="60000"/>
              </a:schemeClr>
            </a:gs>
          </a:gsLst>
          <a:path path="shape">
            <a:fillToRect l="50000" t="50000" r="50000" b="50000"/>
          </a:path>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9CE6A3-AE11-4F91-A414-776EBB75B4C5}"/>
              </a:ext>
            </a:extLst>
          </p:cNvPr>
          <p:cNvSpPr/>
          <p:nvPr/>
        </p:nvSpPr>
        <p:spPr>
          <a:xfrm>
            <a:off x="1562100" y="457200"/>
            <a:ext cx="8553450" cy="6194516"/>
          </a:xfrm>
          <a:prstGeom prst="rect">
            <a:avLst/>
          </a:prstGeom>
        </p:spPr>
        <p:txBody>
          <a:bodyPr wrap="square">
            <a:spAutoFit/>
          </a:bodyPr>
          <a:lstStyle/>
          <a:p>
            <a:pPr>
              <a:lnSpc>
                <a:spcPct val="107000"/>
              </a:lnSpc>
              <a:spcAft>
                <a:spcPts val="1280"/>
              </a:spcAft>
            </a:pPr>
            <a:r>
              <a:rPr lang="en-PK" sz="3200" b="1" dirty="0">
                <a:solidFill>
                  <a:srgbClr val="000000"/>
                </a:solidFill>
                <a:uFill>
                  <a:solidFill>
                    <a:srgbClr val="000000"/>
                  </a:solidFill>
                </a:uFill>
                <a:latin typeface="Arial Black" panose="020B0A04020102020204" pitchFamily="34" charset="0"/>
                <a:ea typeface="Arial" panose="020B0604020202020204" pitchFamily="34" charset="0"/>
              </a:rPr>
              <a:t>Line following Robot- An </a:t>
            </a:r>
            <a:r>
              <a:rPr lang="en-US" sz="3200" b="1" dirty="0">
                <a:solidFill>
                  <a:srgbClr val="000000"/>
                </a:solidFill>
                <a:uFill>
                  <a:solidFill>
                    <a:srgbClr val="000000"/>
                  </a:solidFill>
                </a:uFill>
                <a:latin typeface="Arial Black" panose="020B0A04020102020204" pitchFamily="34" charset="0"/>
                <a:ea typeface="Arial" panose="020B0604020202020204" pitchFamily="34" charset="0"/>
              </a:rPr>
              <a:t>Advancement</a:t>
            </a:r>
            <a:r>
              <a:rPr lang="en-PK" sz="3200" b="1" dirty="0">
                <a:solidFill>
                  <a:srgbClr val="000000"/>
                </a:solidFill>
                <a:uFill>
                  <a:solidFill>
                    <a:srgbClr val="000000"/>
                  </a:solidFill>
                </a:uFill>
                <a:latin typeface="Arial Black" panose="020B0A04020102020204" pitchFamily="34" charset="0"/>
                <a:ea typeface="Arial" panose="020B0604020202020204" pitchFamily="34" charset="0"/>
              </a:rPr>
              <a:t> of </a:t>
            </a:r>
            <a:r>
              <a:rPr lang="en-US" sz="3200" b="1" dirty="0">
                <a:solidFill>
                  <a:srgbClr val="000000"/>
                </a:solidFill>
                <a:uFill>
                  <a:solidFill>
                    <a:srgbClr val="000000"/>
                  </a:solidFill>
                </a:uFill>
                <a:latin typeface="Arial Black" panose="020B0A04020102020204" pitchFamily="34" charset="0"/>
                <a:ea typeface="Arial" panose="020B0604020202020204" pitchFamily="34" charset="0"/>
              </a:rPr>
              <a:t>T</a:t>
            </a:r>
            <a:r>
              <a:rPr lang="en-PK" sz="3200" b="1" dirty="0">
                <a:solidFill>
                  <a:srgbClr val="000000"/>
                </a:solidFill>
                <a:uFill>
                  <a:solidFill>
                    <a:srgbClr val="000000"/>
                  </a:solidFill>
                </a:uFill>
                <a:latin typeface="Arial Black" panose="020B0A04020102020204" pitchFamily="34" charset="0"/>
                <a:ea typeface="Arial" panose="020B0604020202020204" pitchFamily="34" charset="0"/>
              </a:rPr>
              <a:t>echnology!</a:t>
            </a:r>
            <a:r>
              <a:rPr lang="en-PK" sz="3200" b="1" dirty="0">
                <a:solidFill>
                  <a:srgbClr val="000000"/>
                </a:solidFill>
                <a:latin typeface="Arial Black" panose="020B0A04020102020204" pitchFamily="34" charset="0"/>
                <a:ea typeface="Arial" panose="020B0604020202020204" pitchFamily="34" charset="0"/>
              </a:rPr>
              <a:t> </a:t>
            </a:r>
            <a:endParaRPr lang="en-PK" sz="3200" dirty="0">
              <a:solidFill>
                <a:srgbClr val="000000"/>
              </a:solidFill>
              <a:latin typeface="Arial Black" panose="020B0A04020102020204" pitchFamily="34" charset="0"/>
              <a:ea typeface="Calibri" panose="020F0502020204030204" pitchFamily="34" charset="0"/>
            </a:endParaRPr>
          </a:p>
          <a:p>
            <a:pPr>
              <a:lnSpc>
                <a:spcPct val="107000"/>
              </a:lnSpc>
              <a:spcAft>
                <a:spcPts val="2540"/>
              </a:spcAft>
            </a:pPr>
            <a:r>
              <a:rPr lang="en-PK" sz="2000" dirty="0">
                <a:solidFill>
                  <a:srgbClr val="000000"/>
                </a:solidFill>
                <a:latin typeface="Calibri" panose="020F0502020204030204" pitchFamily="34" charset="0"/>
                <a:ea typeface="Calibri" panose="020F0502020204030204" pitchFamily="34" charset="0"/>
              </a:rPr>
              <a:t>The line following Robot is basically an advanced automated mobile operator which is being successfully used in many industrial and public fields to aid the work burden as it requires no human operating and can perform repetitive tasks following its assigned trajectory path with supervision, thus making manual work easier for humans in this era of rapid, demanding and progressive lifestyle. </a:t>
            </a:r>
            <a:endParaRPr lang="en-US" sz="2000" dirty="0">
              <a:solidFill>
                <a:srgbClr val="000000"/>
              </a:solidFill>
              <a:latin typeface="Calibri" panose="020F0502020204030204" pitchFamily="34" charset="0"/>
              <a:ea typeface="Calibri" panose="020F0502020204030204" pitchFamily="34" charset="0"/>
            </a:endParaRPr>
          </a:p>
          <a:p>
            <a:pPr>
              <a:lnSpc>
                <a:spcPct val="107000"/>
              </a:lnSpc>
              <a:spcAft>
                <a:spcPts val="2540"/>
              </a:spcAft>
            </a:pPr>
            <a:r>
              <a:rPr lang="en-US" sz="2000" dirty="0">
                <a:solidFill>
                  <a:srgbClr val="000000"/>
                </a:solidFill>
                <a:latin typeface="Bodoni MT Black" panose="02070A03080606020203" pitchFamily="18" charset="0"/>
                <a:ea typeface="Calibri" panose="020F0502020204030204" pitchFamily="34" charset="0"/>
              </a:rPr>
              <a:t>APPLICATIONS IN DAILY LIFE</a:t>
            </a:r>
          </a:p>
          <a:p>
            <a:pPr marL="342900" indent="-342900">
              <a:spcAft>
                <a:spcPts val="2540"/>
              </a:spcAft>
              <a:buFont typeface="Wingdings" panose="05000000000000000000" pitchFamily="2" charset="2"/>
              <a:buChar char="Ø"/>
            </a:pPr>
            <a:r>
              <a:rPr lang="en-US" sz="2000" dirty="0">
                <a:solidFill>
                  <a:srgbClr val="000000"/>
                </a:solidFill>
                <a:effectLst/>
                <a:latin typeface="Calibri" panose="020F0502020204030204" pitchFamily="34" charset="0"/>
                <a:ea typeface="Calibri" panose="020F0502020204030204" pitchFamily="34" charset="0"/>
              </a:rPr>
              <a:t>Automated Cars.</a:t>
            </a:r>
          </a:p>
          <a:p>
            <a:pPr marL="342900" indent="-342900">
              <a:spcAft>
                <a:spcPts val="2540"/>
              </a:spcAft>
              <a:buFont typeface="Wingdings" panose="05000000000000000000" pitchFamily="2" charset="2"/>
              <a:buChar char="Ø"/>
            </a:pPr>
            <a:r>
              <a:rPr lang="en-US" sz="2000" dirty="0">
                <a:solidFill>
                  <a:srgbClr val="000000"/>
                </a:solidFill>
                <a:latin typeface="Calibri" panose="020F0502020204030204" pitchFamily="34" charset="0"/>
                <a:ea typeface="Calibri" panose="020F0502020204030204" pitchFamily="34" charset="0"/>
              </a:rPr>
              <a:t>Luggage carriers in Public Transport Centers.</a:t>
            </a:r>
          </a:p>
          <a:p>
            <a:pPr marL="342900" indent="-342900">
              <a:spcAft>
                <a:spcPts val="2540"/>
              </a:spcAft>
              <a:buFont typeface="Wingdings" panose="05000000000000000000" pitchFamily="2" charset="2"/>
              <a:buChar char="Ø"/>
            </a:pPr>
            <a:r>
              <a:rPr lang="en-US" sz="2000" dirty="0">
                <a:solidFill>
                  <a:srgbClr val="000000"/>
                </a:solidFill>
                <a:effectLst/>
                <a:latin typeface="Calibri" panose="020F0502020204030204" pitchFamily="34" charset="0"/>
                <a:ea typeface="Calibri" panose="020F0502020204030204" pitchFamily="34" charset="0"/>
              </a:rPr>
              <a:t>Industrial automated equipment carriers.</a:t>
            </a:r>
          </a:p>
          <a:p>
            <a:pPr marL="342900" indent="-342900">
              <a:lnSpc>
                <a:spcPct val="107000"/>
              </a:lnSpc>
              <a:spcAft>
                <a:spcPts val="2540"/>
              </a:spcAft>
              <a:buFont typeface="Wingdings" panose="05000000000000000000" pitchFamily="2" charset="2"/>
              <a:buChar char="Ø"/>
            </a:pPr>
            <a:endParaRPr lang="en-PK" sz="2000" dirty="0">
              <a:solidFill>
                <a:srgbClr val="000000"/>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609364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9824">
            <a:hlinkClick r:id="" action="ppaction://media"/>
            <a:extLst>
              <a:ext uri="{FF2B5EF4-FFF2-40B4-BE49-F238E27FC236}">
                <a16:creationId xmlns:a16="http://schemas.microsoft.com/office/drawing/2014/main" id="{6E6B7546-FB26-4C6B-BA71-B2CBA93210B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6200000">
            <a:off x="2947332" y="-1884083"/>
            <a:ext cx="6270831" cy="10652670"/>
          </a:xfrm>
          <a:prstGeom prst="rect">
            <a:avLst/>
          </a:prstGeom>
        </p:spPr>
      </p:pic>
    </p:spTree>
    <p:extLst>
      <p:ext uri="{BB962C8B-B14F-4D97-AF65-F5344CB8AC3E}">
        <p14:creationId xmlns:p14="http://schemas.microsoft.com/office/powerpoint/2010/main" val="42606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A9B7E9-28C3-4B92-B154-7294A5C2AE05}"/>
              </a:ext>
            </a:extLst>
          </p:cNvPr>
          <p:cNvPicPr>
            <a:picLocks noChangeAspect="1"/>
          </p:cNvPicPr>
          <p:nvPr/>
        </p:nvPicPr>
        <p:blipFill>
          <a:blip r:embed="rId2"/>
          <a:stretch>
            <a:fillRect/>
          </a:stretch>
        </p:blipFill>
        <p:spPr>
          <a:xfrm>
            <a:off x="0" y="15240"/>
            <a:ext cx="12219214" cy="6842760"/>
          </a:xfrm>
          <a:prstGeom prst="rect">
            <a:avLst/>
          </a:prstGeom>
        </p:spPr>
      </p:pic>
      <p:sp>
        <p:nvSpPr>
          <p:cNvPr id="2" name="Title 1">
            <a:extLst>
              <a:ext uri="{FF2B5EF4-FFF2-40B4-BE49-F238E27FC236}">
                <a16:creationId xmlns:a16="http://schemas.microsoft.com/office/drawing/2014/main" id="{025F4222-5397-459E-AC67-8D4BBB1C479D}"/>
              </a:ext>
            </a:extLst>
          </p:cNvPr>
          <p:cNvSpPr>
            <a:spLocks noGrp="1"/>
          </p:cNvSpPr>
          <p:nvPr>
            <p:ph type="ctrTitle"/>
          </p:nvPr>
        </p:nvSpPr>
        <p:spPr>
          <a:xfrm>
            <a:off x="-186626" y="1317318"/>
            <a:ext cx="7378996" cy="1336883"/>
          </a:xfrm>
        </p:spPr>
        <p:txBody>
          <a:bodyPr/>
          <a:lstStyle/>
          <a:p>
            <a:r>
              <a:rPr lang="en-US" dirty="0">
                <a:latin typeface="Forte" panose="03060902040502070203" pitchFamily="66" charset="0"/>
              </a:rPr>
              <a:t>THANK YOU!!!</a:t>
            </a:r>
            <a:endParaRPr lang="en-PK" dirty="0">
              <a:latin typeface="Forte" panose="03060902040502070203" pitchFamily="66" charset="0"/>
            </a:endParaRPr>
          </a:p>
        </p:txBody>
      </p:sp>
      <p:sp>
        <p:nvSpPr>
          <p:cNvPr id="3" name="Subtitle 2">
            <a:extLst>
              <a:ext uri="{FF2B5EF4-FFF2-40B4-BE49-F238E27FC236}">
                <a16:creationId xmlns:a16="http://schemas.microsoft.com/office/drawing/2014/main" id="{6BC74883-8D05-4A13-991C-8B0550A345E7}"/>
              </a:ext>
            </a:extLst>
          </p:cNvPr>
          <p:cNvSpPr>
            <a:spLocks noGrp="1"/>
          </p:cNvSpPr>
          <p:nvPr>
            <p:ph type="subTitle" idx="1"/>
          </p:nvPr>
        </p:nvSpPr>
        <p:spPr/>
        <p:txBody>
          <a:bodyPr/>
          <a:lstStyle/>
          <a:p>
            <a:endParaRPr lang="en-PK"/>
          </a:p>
        </p:txBody>
      </p:sp>
    </p:spTree>
    <p:extLst>
      <p:ext uri="{BB962C8B-B14F-4D97-AF65-F5344CB8AC3E}">
        <p14:creationId xmlns:p14="http://schemas.microsoft.com/office/powerpoint/2010/main" val="1401427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2">
                <a:lumMod val="75000"/>
                <a:lumOff val="25000"/>
              </a:schemeClr>
            </a:gs>
            <a:gs pos="46000">
              <a:schemeClr val="tx1">
                <a:lumMod val="85000"/>
                <a:lumOff val="15000"/>
              </a:schemeClr>
            </a:gs>
            <a:gs pos="81000">
              <a:schemeClr val="accent1">
                <a:lumMod val="6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4098" name="Picture 2" descr="Image result for any questions">
            <a:extLst>
              <a:ext uri="{FF2B5EF4-FFF2-40B4-BE49-F238E27FC236}">
                <a16:creationId xmlns:a16="http://schemas.microsoft.com/office/drawing/2014/main" id="{6F4DD431-A5A7-48BF-8923-BB119F102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714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821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31DA6-7DE8-48B1-B79A-31D1554AC40C}"/>
              </a:ext>
            </a:extLst>
          </p:cNvPr>
          <p:cNvSpPr>
            <a:spLocks noGrp="1"/>
          </p:cNvSpPr>
          <p:nvPr>
            <p:ph type="title"/>
          </p:nvPr>
        </p:nvSpPr>
        <p:spPr/>
        <p:txBody>
          <a:bodyPr/>
          <a:lstStyle/>
          <a:p>
            <a:endParaRPr lang="en-PK" dirty="0"/>
          </a:p>
        </p:txBody>
      </p:sp>
      <p:pic>
        <p:nvPicPr>
          <p:cNvPr id="7" name="Content Placeholder 6">
            <a:extLst>
              <a:ext uri="{FF2B5EF4-FFF2-40B4-BE49-F238E27FC236}">
                <a16:creationId xmlns:a16="http://schemas.microsoft.com/office/drawing/2014/main" id="{AC02071D-991C-4EE7-AB7F-36AD29DD0FB2}"/>
              </a:ext>
            </a:extLst>
          </p:cNvPr>
          <p:cNvPicPr>
            <a:picLocks noGrp="1" noChangeAspect="1"/>
          </p:cNvPicPr>
          <p:nvPr>
            <p:ph sz="half" idx="4294967295"/>
          </p:nvPr>
        </p:nvPicPr>
        <p:blipFill>
          <a:blip r:embed="rId2"/>
          <a:stretch>
            <a:fillRect/>
          </a:stretch>
        </p:blipFill>
        <p:spPr>
          <a:xfrm>
            <a:off x="954854" y="2697891"/>
            <a:ext cx="3985355" cy="3976820"/>
          </a:xfrm>
          <a:prstGeom prst="rect">
            <a:avLst/>
          </a:prstGeom>
        </p:spPr>
      </p:pic>
      <p:sp>
        <p:nvSpPr>
          <p:cNvPr id="13" name="Oval 12">
            <a:extLst>
              <a:ext uri="{FF2B5EF4-FFF2-40B4-BE49-F238E27FC236}">
                <a16:creationId xmlns:a16="http://schemas.microsoft.com/office/drawing/2014/main" id="{88A6C2AB-1A41-4D82-9D24-202E5261F802}"/>
              </a:ext>
            </a:extLst>
          </p:cNvPr>
          <p:cNvSpPr/>
          <p:nvPr/>
        </p:nvSpPr>
        <p:spPr>
          <a:xfrm>
            <a:off x="4387667" y="2910019"/>
            <a:ext cx="319314" cy="4245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4" name="Oval 13">
            <a:extLst>
              <a:ext uri="{FF2B5EF4-FFF2-40B4-BE49-F238E27FC236}">
                <a16:creationId xmlns:a16="http://schemas.microsoft.com/office/drawing/2014/main" id="{08B3C7EA-CD7B-411B-8367-64BE7BCB7AB9}"/>
              </a:ext>
            </a:extLst>
          </p:cNvPr>
          <p:cNvSpPr/>
          <p:nvPr/>
        </p:nvSpPr>
        <p:spPr>
          <a:xfrm>
            <a:off x="5370286" y="136434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5" name="Oval 14">
            <a:extLst>
              <a:ext uri="{FF2B5EF4-FFF2-40B4-BE49-F238E27FC236}">
                <a16:creationId xmlns:a16="http://schemas.microsoft.com/office/drawing/2014/main" id="{4CC3C282-74F8-4853-ACE4-6848DCACE96D}"/>
              </a:ext>
            </a:extLst>
          </p:cNvPr>
          <p:cNvSpPr/>
          <p:nvPr/>
        </p:nvSpPr>
        <p:spPr>
          <a:xfrm>
            <a:off x="4765037" y="2171700"/>
            <a:ext cx="851991" cy="7727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dirty="0"/>
          </a:p>
        </p:txBody>
      </p:sp>
      <p:pic>
        <p:nvPicPr>
          <p:cNvPr id="17" name="Picture 16">
            <a:extLst>
              <a:ext uri="{FF2B5EF4-FFF2-40B4-BE49-F238E27FC236}">
                <a16:creationId xmlns:a16="http://schemas.microsoft.com/office/drawing/2014/main" id="{F8E21BE6-1253-4DD1-8C5B-B6C3B9913EDD}"/>
              </a:ext>
            </a:extLst>
          </p:cNvPr>
          <p:cNvPicPr>
            <a:picLocks noChangeAspect="1"/>
          </p:cNvPicPr>
          <p:nvPr/>
        </p:nvPicPr>
        <p:blipFill>
          <a:blip r:embed="rId3"/>
          <a:stretch>
            <a:fillRect/>
          </a:stretch>
        </p:blipFill>
        <p:spPr>
          <a:xfrm>
            <a:off x="5825667" y="1235890"/>
            <a:ext cx="6369596" cy="5438821"/>
          </a:xfrm>
          <a:prstGeom prst="rect">
            <a:avLst/>
          </a:prstGeom>
        </p:spPr>
      </p:pic>
      <p:pic>
        <p:nvPicPr>
          <p:cNvPr id="18" name="Picture 17">
            <a:extLst>
              <a:ext uri="{FF2B5EF4-FFF2-40B4-BE49-F238E27FC236}">
                <a16:creationId xmlns:a16="http://schemas.microsoft.com/office/drawing/2014/main" id="{45D03E6A-5F86-4887-81D7-D785505A7DFF}"/>
              </a:ext>
            </a:extLst>
          </p:cNvPr>
          <p:cNvPicPr>
            <a:picLocks noChangeAspect="1"/>
          </p:cNvPicPr>
          <p:nvPr/>
        </p:nvPicPr>
        <p:blipFill>
          <a:blip r:embed="rId4"/>
          <a:stretch>
            <a:fillRect/>
          </a:stretch>
        </p:blipFill>
        <p:spPr>
          <a:xfrm>
            <a:off x="4779554" y="-16183"/>
            <a:ext cx="4474852" cy="2231329"/>
          </a:xfrm>
          <a:prstGeom prst="rect">
            <a:avLst/>
          </a:prstGeom>
        </p:spPr>
      </p:pic>
    </p:spTree>
    <p:extLst>
      <p:ext uri="{BB962C8B-B14F-4D97-AF65-F5344CB8AC3E}">
        <p14:creationId xmlns:p14="http://schemas.microsoft.com/office/powerpoint/2010/main" val="2353515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79C46-B887-4FD2-95B7-A9183A70C93D}"/>
              </a:ext>
            </a:extLst>
          </p:cNvPr>
          <p:cNvSpPr>
            <a:spLocks noGrp="1"/>
          </p:cNvSpPr>
          <p:nvPr>
            <p:ph type="ctrTitle"/>
          </p:nvPr>
        </p:nvSpPr>
        <p:spPr>
          <a:xfrm>
            <a:off x="1552353" y="1339702"/>
            <a:ext cx="5146158" cy="2095094"/>
          </a:xfrm>
        </p:spPr>
        <p:txBody>
          <a:bodyPr/>
          <a:lstStyle/>
          <a:p>
            <a:r>
              <a:rPr lang="en-US" sz="4000" b="1" dirty="0">
                <a:latin typeface="Arial Rounded MT Bold" panose="020F0704030504030204" pitchFamily="34" charset="0"/>
              </a:rPr>
              <a:t>LINE</a:t>
            </a:r>
            <a:br>
              <a:rPr lang="en-US" sz="4000" b="1" dirty="0">
                <a:latin typeface="Arial Rounded MT Bold" panose="020F0704030504030204" pitchFamily="34" charset="0"/>
              </a:rPr>
            </a:br>
            <a:r>
              <a:rPr lang="en-US" sz="4000" b="1" dirty="0">
                <a:latin typeface="Arial Rounded MT Bold" panose="020F0704030504030204" pitchFamily="34" charset="0"/>
              </a:rPr>
              <a:t> FOLLOWING </a:t>
            </a:r>
            <a:br>
              <a:rPr lang="en-US" sz="4000" b="1" dirty="0">
                <a:latin typeface="Arial Rounded MT Bold" panose="020F0704030504030204" pitchFamily="34" charset="0"/>
              </a:rPr>
            </a:br>
            <a:r>
              <a:rPr lang="en-US" sz="4000" b="1" dirty="0">
                <a:latin typeface="Arial Rounded MT Bold" panose="020F0704030504030204" pitchFamily="34" charset="0"/>
              </a:rPr>
              <a:t>CAR</a:t>
            </a:r>
            <a:endParaRPr lang="en-PK" sz="4000" b="1" dirty="0">
              <a:latin typeface="Arial Rounded MT Bold" panose="020F0704030504030204" pitchFamily="34" charset="0"/>
            </a:endParaRPr>
          </a:p>
        </p:txBody>
      </p:sp>
      <p:sp>
        <p:nvSpPr>
          <p:cNvPr id="3" name="Subtitle 2">
            <a:extLst>
              <a:ext uri="{FF2B5EF4-FFF2-40B4-BE49-F238E27FC236}">
                <a16:creationId xmlns:a16="http://schemas.microsoft.com/office/drawing/2014/main" id="{BCD1250D-B12D-4839-9ED6-AAE0FE896E4C}"/>
              </a:ext>
            </a:extLst>
          </p:cNvPr>
          <p:cNvSpPr>
            <a:spLocks noGrp="1"/>
          </p:cNvSpPr>
          <p:nvPr>
            <p:ph type="subTitle" idx="1"/>
          </p:nvPr>
        </p:nvSpPr>
        <p:spPr/>
        <p:txBody>
          <a:bodyPr/>
          <a:lstStyle/>
          <a:p>
            <a:endParaRPr lang="en-PK" dirty="0"/>
          </a:p>
        </p:txBody>
      </p:sp>
      <p:pic>
        <p:nvPicPr>
          <p:cNvPr id="4" name="Picture 3">
            <a:extLst>
              <a:ext uri="{FF2B5EF4-FFF2-40B4-BE49-F238E27FC236}">
                <a16:creationId xmlns:a16="http://schemas.microsoft.com/office/drawing/2014/main" id="{81F17800-BEE3-40FF-A4AD-152A82EF1A5F}"/>
              </a:ext>
            </a:extLst>
          </p:cNvPr>
          <p:cNvPicPr>
            <a:picLocks noChangeAspect="1"/>
          </p:cNvPicPr>
          <p:nvPr/>
        </p:nvPicPr>
        <p:blipFill>
          <a:blip r:embed="rId2"/>
          <a:stretch>
            <a:fillRect/>
          </a:stretch>
        </p:blipFill>
        <p:spPr>
          <a:xfrm>
            <a:off x="4236627" y="368952"/>
            <a:ext cx="7319996" cy="4117987"/>
          </a:xfrm>
          <a:prstGeom prst="rect">
            <a:avLst/>
          </a:prstGeom>
        </p:spPr>
      </p:pic>
    </p:spTree>
    <p:extLst>
      <p:ext uri="{BB962C8B-B14F-4D97-AF65-F5344CB8AC3E}">
        <p14:creationId xmlns:p14="http://schemas.microsoft.com/office/powerpoint/2010/main" val="4232543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75523DD-8F34-42CC-82AC-2EAC3D092EB0}"/>
              </a:ext>
            </a:extLst>
          </p:cNvPr>
          <p:cNvSpPr/>
          <p:nvPr/>
        </p:nvSpPr>
        <p:spPr>
          <a:xfrm>
            <a:off x="11451266" y="0"/>
            <a:ext cx="233916" cy="68580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5" name="TextBox 4">
            <a:extLst>
              <a:ext uri="{FF2B5EF4-FFF2-40B4-BE49-F238E27FC236}">
                <a16:creationId xmlns:a16="http://schemas.microsoft.com/office/drawing/2014/main" id="{3709CD35-9360-43D0-B112-4C64BC21A353}"/>
              </a:ext>
            </a:extLst>
          </p:cNvPr>
          <p:cNvSpPr txBox="1"/>
          <p:nvPr/>
        </p:nvSpPr>
        <p:spPr>
          <a:xfrm>
            <a:off x="1168400" y="883638"/>
            <a:ext cx="9855199" cy="5509200"/>
          </a:xfrm>
          <a:prstGeom prst="rect">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sz="4400" dirty="0"/>
              <a:t>  </a:t>
            </a:r>
            <a:r>
              <a:rPr lang="en-US" sz="6000" dirty="0">
                <a:latin typeface="Bahnschrift Condensed" panose="020B0502040204020203" pitchFamily="34" charset="0"/>
              </a:rPr>
              <a:t>To be discussed</a:t>
            </a:r>
            <a:r>
              <a:rPr lang="en-US" sz="4400" dirty="0">
                <a:latin typeface="Bahnschrift Condensed" panose="020B0502040204020203" pitchFamily="34" charset="0"/>
              </a:rPr>
              <a:t>…</a:t>
            </a:r>
          </a:p>
          <a:p>
            <a:endParaRPr lang="en-US" sz="4400" dirty="0"/>
          </a:p>
          <a:p>
            <a:r>
              <a:rPr lang="en-US" sz="4400" dirty="0">
                <a:latin typeface="Bahnschrift Condensed" panose="020B0502040204020203" pitchFamily="34" charset="0"/>
              </a:rPr>
              <a:t>     </a:t>
            </a:r>
            <a:r>
              <a:rPr lang="en-US" sz="4000" dirty="0">
                <a:latin typeface="Bahnschrift Condensed" panose="020B0502040204020203" pitchFamily="34" charset="0"/>
              </a:rPr>
              <a:t>1.  What is a Line Following Car?</a:t>
            </a:r>
          </a:p>
          <a:p>
            <a:r>
              <a:rPr lang="en-US" sz="4000" dirty="0">
                <a:latin typeface="Bahnschrift Condensed" panose="020B0502040204020203" pitchFamily="34" charset="0"/>
              </a:rPr>
              <a:t>     2. Working Principle.</a:t>
            </a:r>
          </a:p>
          <a:p>
            <a:r>
              <a:rPr lang="en-US" sz="4000" dirty="0">
                <a:latin typeface="Bahnschrift Condensed" panose="020B0502040204020203" pitchFamily="34" charset="0"/>
              </a:rPr>
              <a:t>     3. Making your own car.</a:t>
            </a:r>
          </a:p>
          <a:p>
            <a:r>
              <a:rPr lang="en-US" sz="4000" dirty="0">
                <a:latin typeface="Bahnschrift Condensed" panose="020B0502040204020203" pitchFamily="34" charset="0"/>
              </a:rPr>
              <a:t>     4. Circuit Map and Structure.</a:t>
            </a:r>
          </a:p>
          <a:p>
            <a:r>
              <a:rPr lang="en-US" sz="4000" dirty="0">
                <a:latin typeface="Bahnschrift Condensed" panose="020B0502040204020203" pitchFamily="34" charset="0"/>
              </a:rPr>
              <a:t>     5. Benefits to our daily life.</a:t>
            </a:r>
          </a:p>
          <a:p>
            <a:endParaRPr lang="en-US" sz="4400" dirty="0"/>
          </a:p>
        </p:txBody>
      </p:sp>
    </p:spTree>
    <p:extLst>
      <p:ext uri="{BB962C8B-B14F-4D97-AF65-F5344CB8AC3E}">
        <p14:creationId xmlns:p14="http://schemas.microsoft.com/office/powerpoint/2010/main" val="1583107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63000">
              <a:schemeClr val="accent1">
                <a:lumMod val="95000"/>
                <a:lumOff val="5000"/>
              </a:schemeClr>
            </a:gs>
            <a:gs pos="100000">
              <a:schemeClr val="accent1">
                <a:lumMod val="6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231CA-1C98-47E3-A87F-D2E646CADE22}"/>
              </a:ext>
            </a:extLst>
          </p:cNvPr>
          <p:cNvSpPr>
            <a:spLocks noGrp="1"/>
          </p:cNvSpPr>
          <p:nvPr>
            <p:ph type="title"/>
          </p:nvPr>
        </p:nvSpPr>
        <p:spPr>
          <a:xfrm>
            <a:off x="0" y="685800"/>
            <a:ext cx="12192000" cy="707571"/>
          </a:xfrm>
          <a:solidFill>
            <a:schemeClr val="tx1"/>
          </a:solidFill>
          <a:scene3d>
            <a:camera prst="orthographicFront"/>
            <a:lightRig rig="threePt" dir="t"/>
          </a:scene3d>
          <a:sp3d>
            <a:bevelT prst="relaxedInset"/>
          </a:sp3d>
        </p:spPr>
        <p:style>
          <a:lnRef idx="2">
            <a:schemeClr val="dk1">
              <a:shade val="50000"/>
            </a:schemeClr>
          </a:lnRef>
          <a:fillRef idx="1">
            <a:schemeClr val="dk1"/>
          </a:fillRef>
          <a:effectRef idx="0">
            <a:schemeClr val="dk1"/>
          </a:effectRef>
          <a:fontRef idx="minor">
            <a:schemeClr val="lt1"/>
          </a:fontRef>
        </p:style>
        <p:txBody>
          <a:bodyPr/>
          <a:lstStyle/>
          <a:p>
            <a:r>
              <a:rPr lang="en-US" dirty="0"/>
              <a:t>      What is a line following car?</a:t>
            </a:r>
            <a:endParaRPr lang="en-PK" dirty="0"/>
          </a:p>
        </p:txBody>
      </p:sp>
      <p:sp>
        <p:nvSpPr>
          <p:cNvPr id="3" name="TextBox 2">
            <a:extLst>
              <a:ext uri="{FF2B5EF4-FFF2-40B4-BE49-F238E27FC236}">
                <a16:creationId xmlns:a16="http://schemas.microsoft.com/office/drawing/2014/main" id="{C69F0E7B-63FC-4DBA-818D-5691AF937422}"/>
              </a:ext>
            </a:extLst>
          </p:cNvPr>
          <p:cNvSpPr txBox="1"/>
          <p:nvPr/>
        </p:nvSpPr>
        <p:spPr>
          <a:xfrm>
            <a:off x="1306286" y="1785257"/>
            <a:ext cx="9463314" cy="1569660"/>
          </a:xfrm>
          <a:prstGeom prst="rect">
            <a:avLst/>
          </a:prstGeom>
          <a:noFill/>
        </p:spPr>
        <p:txBody>
          <a:bodyPr wrap="square" rtlCol="0">
            <a:spAutoFit/>
          </a:bodyPr>
          <a:lstStyle/>
          <a:p>
            <a:r>
              <a:rPr lang="en-US" dirty="0"/>
              <a:t> </a:t>
            </a:r>
            <a:r>
              <a:rPr lang="en-US" sz="2400" dirty="0">
                <a:latin typeface="Times New Roman" panose="02020603050405020304" pitchFamily="18" charset="0"/>
                <a:cs typeface="Times New Roman" panose="02020603050405020304" pitchFamily="18" charset="0"/>
              </a:rPr>
              <a:t>It is a robot that will basically follow the path determined by the user. It will detect bright light using the sensors and will define its motion accordingly, maneuvering to stay on the course of the marked lines, curves and turns.</a:t>
            </a:r>
            <a:endParaRPr lang="en-PK" sz="2400" dirty="0">
              <a:latin typeface="Times New Roman" panose="02020603050405020304" pitchFamily="18" charset="0"/>
              <a:cs typeface="Times New Roman" panose="02020603050405020304" pitchFamily="18" charset="0"/>
            </a:endParaRPr>
          </a:p>
        </p:txBody>
      </p:sp>
      <p:sp>
        <p:nvSpPr>
          <p:cNvPr id="4" name="Rectangle: Rounded Corners 3">
            <a:extLst>
              <a:ext uri="{FF2B5EF4-FFF2-40B4-BE49-F238E27FC236}">
                <a16:creationId xmlns:a16="http://schemas.microsoft.com/office/drawing/2014/main" id="{BD16D1DD-2A47-4B71-8368-15A9E344C0F2}"/>
              </a:ext>
            </a:extLst>
          </p:cNvPr>
          <p:cNvSpPr/>
          <p:nvPr/>
        </p:nvSpPr>
        <p:spPr>
          <a:xfrm>
            <a:off x="972457" y="3873641"/>
            <a:ext cx="1756229" cy="111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Arial Rounded MT Bold" panose="020F0704030504030204" pitchFamily="34" charset="0"/>
              </a:rPr>
              <a:t>Sensors  for line detection</a:t>
            </a:r>
            <a:endParaRPr lang="en-PK" dirty="0">
              <a:solidFill>
                <a:srgbClr val="002060"/>
              </a:solidFill>
              <a:latin typeface="Arial Rounded MT Bold" panose="020F0704030504030204" pitchFamily="34" charset="0"/>
            </a:endParaRPr>
          </a:p>
        </p:txBody>
      </p:sp>
      <p:sp>
        <p:nvSpPr>
          <p:cNvPr id="7" name="Rectangle: Rounded Corners 6">
            <a:extLst>
              <a:ext uri="{FF2B5EF4-FFF2-40B4-BE49-F238E27FC236}">
                <a16:creationId xmlns:a16="http://schemas.microsoft.com/office/drawing/2014/main" id="{06C1891C-BF80-4434-A885-1F4990F9CDB4}"/>
              </a:ext>
            </a:extLst>
          </p:cNvPr>
          <p:cNvSpPr/>
          <p:nvPr/>
        </p:nvSpPr>
        <p:spPr>
          <a:xfrm>
            <a:off x="4856845" y="3873641"/>
            <a:ext cx="1756229" cy="111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Arial Rounded MT Bold" panose="020F0704030504030204" pitchFamily="34" charset="0"/>
              </a:rPr>
              <a:t>Motor Driver</a:t>
            </a:r>
            <a:endParaRPr lang="en-PK" dirty="0">
              <a:solidFill>
                <a:srgbClr val="002060"/>
              </a:solidFill>
              <a:latin typeface="Arial Rounded MT Bold" panose="020F0704030504030204" pitchFamily="34" charset="0"/>
            </a:endParaRPr>
          </a:p>
        </p:txBody>
      </p:sp>
      <p:sp>
        <p:nvSpPr>
          <p:cNvPr id="8" name="Rectangle: Rounded Corners 7">
            <a:extLst>
              <a:ext uri="{FF2B5EF4-FFF2-40B4-BE49-F238E27FC236}">
                <a16:creationId xmlns:a16="http://schemas.microsoft.com/office/drawing/2014/main" id="{9FAD08DF-9F8B-4C72-8177-C5FFCCEA3076}"/>
              </a:ext>
            </a:extLst>
          </p:cNvPr>
          <p:cNvSpPr/>
          <p:nvPr/>
        </p:nvSpPr>
        <p:spPr>
          <a:xfrm>
            <a:off x="9017550" y="3877647"/>
            <a:ext cx="1756229" cy="1117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Arial Rounded MT Bold" panose="020F0704030504030204" pitchFamily="34" charset="0"/>
              </a:rPr>
              <a:t>Motors for precise motion</a:t>
            </a:r>
            <a:endParaRPr lang="en-PK" dirty="0">
              <a:solidFill>
                <a:srgbClr val="002060"/>
              </a:solidFill>
              <a:latin typeface="Arial Rounded MT Bold" panose="020F0704030504030204" pitchFamily="34" charset="0"/>
            </a:endParaRPr>
          </a:p>
        </p:txBody>
      </p:sp>
      <p:sp>
        <p:nvSpPr>
          <p:cNvPr id="9" name="Arrow: Right 8">
            <a:extLst>
              <a:ext uri="{FF2B5EF4-FFF2-40B4-BE49-F238E27FC236}">
                <a16:creationId xmlns:a16="http://schemas.microsoft.com/office/drawing/2014/main" id="{693F65B1-8239-4346-A835-71BCF448022C}"/>
              </a:ext>
            </a:extLst>
          </p:cNvPr>
          <p:cNvSpPr/>
          <p:nvPr/>
        </p:nvSpPr>
        <p:spPr>
          <a:xfrm>
            <a:off x="2982687" y="4246547"/>
            <a:ext cx="464457" cy="37178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1" name="Arrow: Right 10">
            <a:extLst>
              <a:ext uri="{FF2B5EF4-FFF2-40B4-BE49-F238E27FC236}">
                <a16:creationId xmlns:a16="http://schemas.microsoft.com/office/drawing/2014/main" id="{C6318C98-5258-4D80-8A23-19978C366B16}"/>
              </a:ext>
            </a:extLst>
          </p:cNvPr>
          <p:cNvSpPr/>
          <p:nvPr/>
        </p:nvSpPr>
        <p:spPr>
          <a:xfrm>
            <a:off x="7790546" y="4246547"/>
            <a:ext cx="464457" cy="37178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12" name="Rectangle 11">
            <a:extLst>
              <a:ext uri="{FF2B5EF4-FFF2-40B4-BE49-F238E27FC236}">
                <a16:creationId xmlns:a16="http://schemas.microsoft.com/office/drawing/2014/main" id="{FFBFC748-588F-46EF-981B-978836C084A1}"/>
              </a:ext>
            </a:extLst>
          </p:cNvPr>
          <p:cNvSpPr/>
          <p:nvPr/>
        </p:nvSpPr>
        <p:spPr>
          <a:xfrm>
            <a:off x="11536326" y="0"/>
            <a:ext cx="202018" cy="6858000"/>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464343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40000"/>
                <a:lumOff val="60000"/>
              </a:schemeClr>
            </a:gs>
            <a:gs pos="28000">
              <a:schemeClr val="accent1">
                <a:lumMod val="95000"/>
                <a:lumOff val="5000"/>
              </a:schemeClr>
            </a:gs>
            <a:gs pos="100000">
              <a:schemeClr val="accent1">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89282-7C31-4F36-9B63-3DD9248CF93E}"/>
              </a:ext>
            </a:extLst>
          </p:cNvPr>
          <p:cNvSpPr>
            <a:spLocks noGrp="1"/>
          </p:cNvSpPr>
          <p:nvPr>
            <p:ph type="title"/>
          </p:nvPr>
        </p:nvSpPr>
        <p:spPr/>
        <p:txBody>
          <a:bodyPr>
            <a:noAutofit/>
          </a:bodyPr>
          <a:lstStyle/>
          <a:p>
            <a:r>
              <a:rPr lang="en-US" sz="4000" b="1" dirty="0">
                <a:latin typeface="Arial Rounded MT Bold" panose="020F0704030504030204" pitchFamily="34" charset="0"/>
              </a:rPr>
              <a:t>Working Principle</a:t>
            </a:r>
            <a:r>
              <a:rPr lang="en-US" sz="2400" dirty="0"/>
              <a:t>:</a:t>
            </a:r>
            <a:br>
              <a:rPr lang="en-US" sz="2400" dirty="0"/>
            </a:br>
            <a:br>
              <a:rPr lang="en-US" sz="2400" dirty="0"/>
            </a:br>
            <a:r>
              <a:rPr lang="en-US" sz="2400" dirty="0">
                <a:latin typeface="Times New Roman" panose="02020603050405020304" pitchFamily="18" charset="0"/>
                <a:cs typeface="Times New Roman" panose="02020603050405020304" pitchFamily="18" charset="0"/>
              </a:rPr>
              <a:t>In our project, we developed a Line Follower Robot Car using simple gates which will detect the black line on the surface and move along that line.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We setup the IR Sensors on the Line Follower Robot such that the two IR Sensors are on either side of the thickness of the black line on the floor.</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When the robot moves forward,</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both the sensors wait for the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line to be detected. For example, </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if the IR Sensor 1 in the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image detects the black line,</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it means that there is a</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right curve (or turn) ahead.</a:t>
            </a:r>
            <a:br>
              <a:rPr lang="en-US" sz="2400" dirty="0">
                <a:latin typeface="Times New Roman" panose="02020603050405020304" pitchFamily="18" charset="0"/>
                <a:cs typeface="Times New Roman" panose="02020603050405020304" pitchFamily="18" charset="0"/>
              </a:rPr>
            </a:br>
            <a:endParaRPr lang="en-PK" sz="2400"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6B04533-13C9-4336-8B41-8CC6284B5C2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5776676" y="3211693"/>
            <a:ext cx="5308780" cy="33592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83082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0">
              <a:schemeClr val="accent1">
                <a:lumMod val="40000"/>
                <a:lumOff val="60000"/>
              </a:schemeClr>
            </a:gs>
            <a:gs pos="91000">
              <a:schemeClr val="accent1">
                <a:lumMod val="95000"/>
                <a:lumOff val="5000"/>
              </a:schemeClr>
            </a:gs>
            <a:gs pos="100000">
              <a:schemeClr val="accent1">
                <a:lumMod val="60000"/>
              </a:schemeClr>
            </a:gs>
          </a:gsLst>
          <a:path path="shape">
            <a:fillToRect l="50000" t="50000" r="50000" b="50000"/>
          </a:path>
          <a:tileRect/>
        </a:gra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6489465-9CDC-41E8-A92C-6E56327E1B8B}"/>
              </a:ext>
            </a:extLst>
          </p:cNvPr>
          <p:cNvGraphicFramePr>
            <a:graphicFrameLocks noGrp="1"/>
          </p:cNvGraphicFramePr>
          <p:nvPr>
            <p:extLst>
              <p:ext uri="{D42A27DB-BD31-4B8C-83A1-F6EECF244321}">
                <p14:modId xmlns:p14="http://schemas.microsoft.com/office/powerpoint/2010/main" val="2400114044"/>
              </p:ext>
            </p:extLst>
          </p:nvPr>
        </p:nvGraphicFramePr>
        <p:xfrm>
          <a:off x="2159698" y="1224635"/>
          <a:ext cx="8352190" cy="5382034"/>
        </p:xfrm>
        <a:graphic>
          <a:graphicData uri="http://schemas.openxmlformats.org/drawingml/2006/table">
            <a:tbl>
              <a:tblPr firstRow="1" bandRow="1">
                <a:effectLst>
                  <a:innerShdw blurRad="63500" dist="50800" dir="10800000">
                    <a:prstClr val="black">
                      <a:alpha val="50000"/>
                    </a:prstClr>
                  </a:innerShdw>
                </a:effectLst>
                <a:tableStyleId>{EB9631B5-78F2-41C9-869B-9F39066F8104}</a:tableStyleId>
              </a:tblPr>
              <a:tblGrid>
                <a:gridCol w="5033645">
                  <a:extLst>
                    <a:ext uri="{9D8B030D-6E8A-4147-A177-3AD203B41FA5}">
                      <a16:colId xmlns:a16="http://schemas.microsoft.com/office/drawing/2014/main" val="3378332616"/>
                    </a:ext>
                  </a:extLst>
                </a:gridCol>
                <a:gridCol w="3318545">
                  <a:extLst>
                    <a:ext uri="{9D8B030D-6E8A-4147-A177-3AD203B41FA5}">
                      <a16:colId xmlns:a16="http://schemas.microsoft.com/office/drawing/2014/main" val="3800385771"/>
                    </a:ext>
                  </a:extLst>
                </a:gridCol>
              </a:tblGrid>
              <a:tr h="1081070">
                <a:tc gridSpan="2">
                  <a:txBody>
                    <a:bodyPr/>
                    <a:lstStyle/>
                    <a:p>
                      <a:r>
                        <a:rPr lang="en-US" sz="2600" b="1" dirty="0">
                          <a:solidFill>
                            <a:srgbClr val="002060"/>
                          </a:solidFill>
                          <a:latin typeface="Arial Black" panose="020B0A04020102020204" pitchFamily="34" charset="0"/>
                          <a:cs typeface="Times New Roman" panose="02020603050405020304" pitchFamily="18" charset="0"/>
                        </a:rPr>
                        <a:t>   </a:t>
                      </a:r>
                    </a:p>
                    <a:p>
                      <a:r>
                        <a:rPr lang="en-US" sz="2600" b="1" dirty="0">
                          <a:solidFill>
                            <a:srgbClr val="002060"/>
                          </a:solidFill>
                          <a:latin typeface="Arial Black" panose="020B0A04020102020204" pitchFamily="34" charset="0"/>
                          <a:cs typeface="Times New Roman" panose="02020603050405020304" pitchFamily="18" charset="0"/>
                        </a:rPr>
                        <a:t>   Components used in our project.</a:t>
                      </a:r>
                      <a:endParaRPr lang="en-PK" sz="2600" b="1" dirty="0">
                        <a:solidFill>
                          <a:srgbClr val="002060"/>
                        </a:solidFill>
                        <a:latin typeface="Arial Black" panose="020B0A04020102020204" pitchFamily="34" charset="0"/>
                        <a:cs typeface="Times New Roman" panose="02020603050405020304" pitchFamily="18" charset="0"/>
                      </a:endParaRPr>
                    </a:p>
                  </a:txBody>
                  <a:tcP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7620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hMerge="1">
                  <a:txBody>
                    <a:bodyPr/>
                    <a:lstStyle/>
                    <a:p>
                      <a:endParaRPr lang="en-PK"/>
                    </a:p>
                  </a:txBody>
                  <a:tcPr/>
                </a:tc>
                <a:extLst>
                  <a:ext uri="{0D108BD9-81ED-4DB2-BD59-A6C34878D82A}">
                    <a16:rowId xmlns:a16="http://schemas.microsoft.com/office/drawing/2014/main" val="1974957666"/>
                  </a:ext>
                </a:extLst>
              </a:tr>
              <a:tr h="1136628">
                <a:tc>
                  <a:txBody>
                    <a:bodyPr/>
                    <a:lstStyle/>
                    <a:p>
                      <a:pPr algn="ctr"/>
                      <a:endParaRPr lang="en-US" sz="2400" dirty="0">
                        <a:latin typeface="Arial Rounded MT Bold" panose="020F0704030504030204" pitchFamily="34" charset="0"/>
                      </a:endParaRPr>
                    </a:p>
                    <a:p>
                      <a:pPr algn="ctr"/>
                      <a:r>
                        <a:rPr lang="en-US" sz="2400" dirty="0">
                          <a:latin typeface="Arial Rounded MT Bold" panose="020F0704030504030204" pitchFamily="34" charset="0"/>
                        </a:rPr>
                        <a:t> Motor Driver L239D</a:t>
                      </a:r>
                      <a:endParaRPr lang="en-PK" sz="2400" dirty="0">
                        <a:latin typeface="Arial Rounded MT Bold" panose="020F0704030504030204" pitchFamily="34" charset="0"/>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latin typeface="Arial Rounded MT Bold" panose="020F07040305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Arial Rounded MT Bold" panose="020F0704030504030204" pitchFamily="34" charset="0"/>
                        </a:rPr>
                        <a:t>9V Battery</a:t>
                      </a:r>
                      <a:endParaRPr lang="en-PK" sz="2400" dirty="0">
                        <a:latin typeface="Arial Rounded MT Bold" panose="020F0704030504030204" pitchFamily="34" charset="0"/>
                      </a:endParaRPr>
                    </a:p>
                    <a:p>
                      <a:pPr algn="ctr"/>
                      <a:endParaRPr lang="en-PK" sz="2400" dirty="0">
                        <a:latin typeface="Arial Rounded MT Bold" panose="020F0704030504030204" pitchFamily="34" charset="0"/>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1266235"/>
                  </a:ext>
                </a:extLst>
              </a:tr>
              <a:tr h="113662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latin typeface="Arial Rounded MT Bold" panose="020F07040305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Arial Rounded MT Bold" panose="020F0704030504030204" pitchFamily="34" charset="0"/>
                        </a:rPr>
                        <a:t>Regulator 7805</a:t>
                      </a:r>
                      <a:endParaRPr lang="en-PK" sz="2400" dirty="0">
                        <a:latin typeface="Arial Rounded MT Bold" panose="020F0704030504030204" pitchFamily="34" charset="0"/>
                      </a:endParaRPr>
                    </a:p>
                    <a:p>
                      <a:pPr algn="ctr"/>
                      <a:endParaRPr lang="en-PK" sz="2400" dirty="0">
                        <a:latin typeface="Arial Rounded MT Bold" panose="020F0704030504030204" pitchFamily="34" charset="0"/>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400" dirty="0">
                        <a:latin typeface="Arial Rounded MT Bold" panose="020F07040305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Arial Rounded MT Bold" panose="020F0704030504030204" pitchFamily="34" charset="0"/>
                        </a:rPr>
                        <a:t>Connecting Wires</a:t>
                      </a:r>
                      <a:endParaRPr lang="en-PK" sz="2400" dirty="0">
                        <a:latin typeface="Arial Rounded MT Bold" panose="020F0704030504030204" pitchFamily="34" charset="0"/>
                      </a:endParaRPr>
                    </a:p>
                    <a:p>
                      <a:pPr algn="ctr"/>
                      <a:endParaRPr lang="en-PK" sz="2400" dirty="0">
                        <a:latin typeface="Arial Rounded MT Bold" panose="020F0704030504030204" pitchFamily="34" charset="0"/>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3558436"/>
                  </a:ext>
                </a:extLst>
              </a:tr>
              <a:tr h="1136628">
                <a:tc>
                  <a:txBody>
                    <a:bodyPr/>
                    <a:lstStyle/>
                    <a:p>
                      <a:pPr algn="ctr"/>
                      <a:r>
                        <a:rPr lang="en-US" sz="2400" dirty="0">
                          <a:latin typeface="Arial Rounded MT Bold" panose="020F0704030504030204" pitchFamily="34" charset="0"/>
                        </a:rPr>
                        <a:t>Infrared sensors (26630201RP2)</a:t>
                      </a:r>
                      <a:endParaRPr lang="en-PK" sz="2400" dirty="0">
                        <a:latin typeface="Arial Rounded MT Bold" panose="020F0704030504030204" pitchFamily="34" charset="0"/>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latin typeface="Arial Rounded MT Bold" panose="020F0704030504030204" pitchFamily="34" charset="0"/>
                        </a:rPr>
                        <a:t>wheels x 3</a:t>
                      </a:r>
                      <a:endParaRPr lang="en-PK" sz="2400" dirty="0">
                        <a:latin typeface="Arial Rounded MT Bold" panose="020F0704030504030204" pitchFamily="34" charset="0"/>
                      </a:endParaRPr>
                    </a:p>
                    <a:p>
                      <a:pPr algn="ctr"/>
                      <a:r>
                        <a:rPr lang="en-US" sz="2400" dirty="0">
                          <a:latin typeface="Arial Rounded MT Bold" panose="020F0704030504030204" pitchFamily="34" charset="0"/>
                        </a:rPr>
                        <a:t>(2 motors)</a:t>
                      </a:r>
                      <a:endParaRPr lang="en-PK" sz="2400" dirty="0">
                        <a:latin typeface="Arial Rounded MT Bold" panose="020F0704030504030204" pitchFamily="34" charset="0"/>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475032"/>
                  </a:ext>
                </a:extLst>
              </a:tr>
              <a:tr h="786896">
                <a:tc>
                  <a:txBody>
                    <a:bodyPr/>
                    <a:lstStyle/>
                    <a:p>
                      <a:pPr algn="ctr"/>
                      <a:r>
                        <a:rPr lang="en-US" sz="2400" dirty="0">
                          <a:latin typeface="Arial Rounded MT Bold" panose="020F0704030504030204" pitchFamily="34" charset="0"/>
                        </a:rPr>
                        <a:t>NOT Gates (4069) x 2</a:t>
                      </a:r>
                      <a:endParaRPr lang="en-PK" sz="2400" dirty="0">
                        <a:latin typeface="Arial Rounded MT Bold" panose="020F0704030504030204" pitchFamily="34" charset="0"/>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tc>
                  <a:txBody>
                    <a:bodyPr/>
                    <a:lstStyle/>
                    <a:p>
                      <a:pPr algn="ctr"/>
                      <a:r>
                        <a:rPr lang="en-US" sz="2400" dirty="0">
                          <a:latin typeface="Arial Rounded MT Bold" panose="020F0704030504030204" pitchFamily="34" charset="0"/>
                        </a:rPr>
                        <a:t>  Motors x 2</a:t>
                      </a:r>
                      <a:endParaRPr lang="en-PK" sz="2400" dirty="0">
                        <a:latin typeface="Arial Rounded MT Bold" panose="020F0704030504030204" pitchFamily="34" charset="0"/>
                      </a:endParaRPr>
                    </a:p>
                  </a:txBody>
                  <a:tcPr>
                    <a:lnL w="57150" cap="flat" cmpd="sng" algn="ctr">
                      <a:solidFill>
                        <a:schemeClr val="tx1"/>
                      </a:solidFill>
                      <a:prstDash val="solid"/>
                      <a:round/>
                      <a:headEnd type="none" w="med" len="med"/>
                      <a:tailEnd type="none" w="med" len="med"/>
                    </a:lnL>
                    <a:lnR w="57150" cap="flat" cmpd="sng" algn="ctr">
                      <a:solidFill>
                        <a:schemeClr val="tx1"/>
                      </a:solidFill>
                      <a:prstDash val="solid"/>
                      <a:round/>
                      <a:headEnd type="none" w="med" len="med"/>
                      <a:tailEnd type="none" w="med" len="med"/>
                    </a:lnR>
                    <a:lnT w="57150" cap="flat" cmpd="sng" algn="ctr">
                      <a:solidFill>
                        <a:schemeClr val="tx1"/>
                      </a:solidFill>
                      <a:prstDash val="solid"/>
                      <a:round/>
                      <a:headEnd type="none" w="med" len="med"/>
                      <a:tailEnd type="none" w="med" len="med"/>
                    </a:lnT>
                    <a:lnB w="571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2575942"/>
                  </a:ext>
                </a:extLst>
              </a:tr>
            </a:tbl>
          </a:graphicData>
        </a:graphic>
      </p:graphicFrame>
      <p:sp>
        <p:nvSpPr>
          <p:cNvPr id="6" name="Rectangle 5">
            <a:extLst>
              <a:ext uri="{FF2B5EF4-FFF2-40B4-BE49-F238E27FC236}">
                <a16:creationId xmlns:a16="http://schemas.microsoft.com/office/drawing/2014/main" id="{419C3F75-2B65-4D69-859A-D1B4F6A5DD6A}"/>
              </a:ext>
            </a:extLst>
          </p:cNvPr>
          <p:cNvSpPr/>
          <p:nvPr/>
        </p:nvSpPr>
        <p:spPr>
          <a:xfrm>
            <a:off x="11454063" y="0"/>
            <a:ext cx="240631" cy="6858000"/>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
        <p:nvSpPr>
          <p:cNvPr id="7" name="Rectangle: Rounded Corners 6">
            <a:extLst>
              <a:ext uri="{FF2B5EF4-FFF2-40B4-BE49-F238E27FC236}">
                <a16:creationId xmlns:a16="http://schemas.microsoft.com/office/drawing/2014/main" id="{433D89B5-2309-405A-B648-AB8AD4357E04}"/>
              </a:ext>
            </a:extLst>
          </p:cNvPr>
          <p:cNvSpPr/>
          <p:nvPr/>
        </p:nvSpPr>
        <p:spPr>
          <a:xfrm>
            <a:off x="1564105" y="224590"/>
            <a:ext cx="9063789" cy="898358"/>
          </a:xfrm>
          <a:prstGeom prst="roundRect">
            <a:avLst/>
          </a:prstGeom>
          <a:solidFill>
            <a:schemeClr val="tx1">
              <a:lumMod val="95000"/>
              <a:lumOff val="5000"/>
            </a:scheme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latin typeface="Bahnschrift Condensed" panose="020B0502040204020203" pitchFamily="34" charset="0"/>
              </a:rPr>
              <a:t>Making your own Robot CAR</a:t>
            </a:r>
            <a:endParaRPr lang="en-PK" sz="4000" b="1" dirty="0">
              <a:solidFill>
                <a:schemeClr val="bg1"/>
              </a:solidFill>
              <a:latin typeface="Bahnschrift Condensed" panose="020B0502040204020203" pitchFamily="34" charset="0"/>
            </a:endParaRPr>
          </a:p>
        </p:txBody>
      </p:sp>
    </p:spTree>
    <p:extLst>
      <p:ext uri="{BB962C8B-B14F-4D97-AF65-F5344CB8AC3E}">
        <p14:creationId xmlns:p14="http://schemas.microsoft.com/office/powerpoint/2010/main" val="2590573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40000"/>
                <a:lumOff val="60000"/>
              </a:schemeClr>
            </a:gs>
            <a:gs pos="69000">
              <a:schemeClr val="accent2">
                <a:lumMod val="75000"/>
              </a:schemeClr>
            </a:gs>
            <a:gs pos="100000">
              <a:schemeClr val="accent1">
                <a:lumMod val="60000"/>
              </a:schemeClr>
            </a:gs>
          </a:gsLst>
          <a:path path="shape">
            <a:fillToRect l="50000" t="50000" r="50000" b="50000"/>
          </a:path>
        </a:gra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4A7E61A-7DD5-43E7-9C06-4AE529EA2CC2}"/>
              </a:ext>
            </a:extLst>
          </p:cNvPr>
          <p:cNvPicPr/>
          <p:nvPr/>
        </p:nvPicPr>
        <p:blipFill rotWithShape="1">
          <a:blip r:embed="rId2"/>
          <a:srcRect l="45134" t="25234" r="19906" b="29395"/>
          <a:stretch/>
        </p:blipFill>
        <p:spPr bwMode="auto">
          <a:xfrm>
            <a:off x="887100" y="893927"/>
            <a:ext cx="3903261" cy="2838735"/>
          </a:xfrm>
          <a:prstGeom prst="rect">
            <a:avLst/>
          </a:prstGeom>
          <a:ln w="38100">
            <a:solidFill>
              <a:schemeClr val="tx1"/>
            </a:solidFill>
          </a:ln>
          <a:extLst>
            <a:ext uri="{53640926-AAD7-44D8-BBD7-CCE9431645EC}">
              <a14:shadowObscured xmlns:a14="http://schemas.microsoft.com/office/drawing/2010/main"/>
            </a:ext>
          </a:extLst>
        </p:spPr>
      </p:pic>
      <p:sp>
        <p:nvSpPr>
          <p:cNvPr id="4" name="Rectangle 3">
            <a:extLst>
              <a:ext uri="{FF2B5EF4-FFF2-40B4-BE49-F238E27FC236}">
                <a16:creationId xmlns:a16="http://schemas.microsoft.com/office/drawing/2014/main" id="{87344DDE-86E6-4791-AE25-3B45894CC27F}"/>
              </a:ext>
            </a:extLst>
          </p:cNvPr>
          <p:cNvSpPr/>
          <p:nvPr/>
        </p:nvSpPr>
        <p:spPr>
          <a:xfrm>
            <a:off x="887099" y="242826"/>
            <a:ext cx="3903261" cy="5868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Arial Rounded MT Bold" panose="020F0704030504030204" pitchFamily="34" charset="0"/>
              </a:rPr>
              <a:t>MOTOR DRIVER L239D</a:t>
            </a:r>
            <a:endParaRPr lang="en-PK" dirty="0">
              <a:solidFill>
                <a:srgbClr val="002060"/>
              </a:solidFill>
              <a:latin typeface="Arial Rounded MT Bold" panose="020F0704030504030204" pitchFamily="34" charset="0"/>
            </a:endParaRPr>
          </a:p>
        </p:txBody>
      </p:sp>
      <p:pic>
        <p:nvPicPr>
          <p:cNvPr id="6" name="Picture 5">
            <a:extLst>
              <a:ext uri="{FF2B5EF4-FFF2-40B4-BE49-F238E27FC236}">
                <a16:creationId xmlns:a16="http://schemas.microsoft.com/office/drawing/2014/main" id="{12500445-205B-4170-86F9-9C63C5BD5259}"/>
              </a:ext>
            </a:extLst>
          </p:cNvPr>
          <p:cNvPicPr>
            <a:picLocks noChangeAspect="1"/>
          </p:cNvPicPr>
          <p:nvPr/>
        </p:nvPicPr>
        <p:blipFill>
          <a:blip r:embed="rId3"/>
          <a:stretch>
            <a:fillRect/>
          </a:stretch>
        </p:blipFill>
        <p:spPr>
          <a:xfrm>
            <a:off x="6158194" y="869037"/>
            <a:ext cx="3778872" cy="2491865"/>
          </a:xfrm>
          <a:prstGeom prst="rect">
            <a:avLst/>
          </a:prstGeom>
          <a:ln w="28575">
            <a:solidFill>
              <a:schemeClr val="tx1"/>
            </a:solidFill>
          </a:ln>
        </p:spPr>
      </p:pic>
      <p:sp>
        <p:nvSpPr>
          <p:cNvPr id="8" name="Rectangle 7">
            <a:extLst>
              <a:ext uri="{FF2B5EF4-FFF2-40B4-BE49-F238E27FC236}">
                <a16:creationId xmlns:a16="http://schemas.microsoft.com/office/drawing/2014/main" id="{CCCF8B1B-4013-4A5C-9035-78ADDC862D6D}"/>
              </a:ext>
            </a:extLst>
          </p:cNvPr>
          <p:cNvSpPr/>
          <p:nvPr/>
        </p:nvSpPr>
        <p:spPr>
          <a:xfrm>
            <a:off x="6095999" y="392950"/>
            <a:ext cx="3903261" cy="43672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Arial Rounded MT Bold" panose="020F0704030504030204" pitchFamily="34" charset="0"/>
              </a:rPr>
              <a:t>REGULATOR 7805</a:t>
            </a:r>
            <a:endParaRPr lang="en-PK" dirty="0">
              <a:solidFill>
                <a:srgbClr val="002060"/>
              </a:solidFill>
              <a:latin typeface="Arial Rounded MT Bold" panose="020F0704030504030204" pitchFamily="34" charset="0"/>
            </a:endParaRPr>
          </a:p>
        </p:txBody>
      </p:sp>
      <p:pic>
        <p:nvPicPr>
          <p:cNvPr id="9" name="Picture 8">
            <a:extLst>
              <a:ext uri="{FF2B5EF4-FFF2-40B4-BE49-F238E27FC236}">
                <a16:creationId xmlns:a16="http://schemas.microsoft.com/office/drawing/2014/main" id="{4C678DD4-4870-4188-A200-7EAA13EE612C}"/>
              </a:ext>
            </a:extLst>
          </p:cNvPr>
          <p:cNvPicPr>
            <a:picLocks noChangeAspect="1"/>
          </p:cNvPicPr>
          <p:nvPr/>
        </p:nvPicPr>
        <p:blipFill>
          <a:blip r:embed="rId4"/>
          <a:stretch>
            <a:fillRect/>
          </a:stretch>
        </p:blipFill>
        <p:spPr>
          <a:xfrm>
            <a:off x="5403020" y="4083513"/>
            <a:ext cx="3778872" cy="2758720"/>
          </a:xfrm>
          <a:prstGeom prst="rect">
            <a:avLst/>
          </a:prstGeom>
          <a:ln w="38100">
            <a:solidFill>
              <a:schemeClr val="tx1"/>
            </a:solidFill>
          </a:ln>
        </p:spPr>
      </p:pic>
      <p:sp>
        <p:nvSpPr>
          <p:cNvPr id="11" name="TextBox 10">
            <a:extLst>
              <a:ext uri="{FF2B5EF4-FFF2-40B4-BE49-F238E27FC236}">
                <a16:creationId xmlns:a16="http://schemas.microsoft.com/office/drawing/2014/main" id="{94AF3992-6492-40A6-B911-5F50D1DF3F66}"/>
              </a:ext>
            </a:extLst>
          </p:cNvPr>
          <p:cNvSpPr txBox="1"/>
          <p:nvPr/>
        </p:nvSpPr>
        <p:spPr>
          <a:xfrm>
            <a:off x="5403020" y="3674823"/>
            <a:ext cx="3778872" cy="369332"/>
          </a:xfrm>
          <a:prstGeom prst="rect">
            <a:avLst/>
          </a:prstGeom>
          <a:solidFill>
            <a:srgbClr val="FFC000"/>
          </a:solidFill>
        </p:spPr>
        <p:txBody>
          <a:bodyPr wrap="square" rtlCol="0">
            <a:spAutoFit/>
          </a:bodyPr>
          <a:lstStyle/>
          <a:p>
            <a:r>
              <a:rPr lang="en-US" dirty="0">
                <a:latin typeface="Arial Rounded MT Bold" panose="020F0704030504030204" pitchFamily="34" charset="0"/>
              </a:rPr>
              <a:t>                </a:t>
            </a:r>
            <a:r>
              <a:rPr lang="en-US" dirty="0">
                <a:solidFill>
                  <a:srgbClr val="002060"/>
                </a:solidFill>
                <a:latin typeface="Arial Rounded MT Bold" panose="020F0704030504030204" pitchFamily="34" charset="0"/>
              </a:rPr>
              <a:t>NOT GATE 4069</a:t>
            </a:r>
            <a:endParaRPr lang="en-PK" dirty="0">
              <a:solidFill>
                <a:srgbClr val="002060"/>
              </a:solidFill>
              <a:latin typeface="Arial Rounded MT Bold" panose="020F0704030504030204" pitchFamily="34" charset="0"/>
            </a:endParaRPr>
          </a:p>
        </p:txBody>
      </p:sp>
      <p:pic>
        <p:nvPicPr>
          <p:cNvPr id="12" name="Picture 11">
            <a:extLst>
              <a:ext uri="{FF2B5EF4-FFF2-40B4-BE49-F238E27FC236}">
                <a16:creationId xmlns:a16="http://schemas.microsoft.com/office/drawing/2014/main" id="{1EE2108A-6554-4894-9E67-6437F7F25813}"/>
              </a:ext>
            </a:extLst>
          </p:cNvPr>
          <p:cNvPicPr>
            <a:picLocks noChangeAspect="1"/>
          </p:cNvPicPr>
          <p:nvPr/>
        </p:nvPicPr>
        <p:blipFill>
          <a:blip r:embed="rId5"/>
          <a:stretch>
            <a:fillRect/>
          </a:stretch>
        </p:blipFill>
        <p:spPr>
          <a:xfrm>
            <a:off x="2195510" y="4694333"/>
            <a:ext cx="2343150" cy="1952625"/>
          </a:xfrm>
          <a:prstGeom prst="rect">
            <a:avLst/>
          </a:prstGeom>
          <a:ln w="57150">
            <a:solidFill>
              <a:schemeClr val="tx1"/>
            </a:solidFill>
          </a:ln>
        </p:spPr>
      </p:pic>
      <p:sp>
        <p:nvSpPr>
          <p:cNvPr id="14" name="Rectangle 13">
            <a:extLst>
              <a:ext uri="{FF2B5EF4-FFF2-40B4-BE49-F238E27FC236}">
                <a16:creationId xmlns:a16="http://schemas.microsoft.com/office/drawing/2014/main" id="{BFC5F719-9C8E-456E-8F9D-A3AAE725B140}"/>
              </a:ext>
            </a:extLst>
          </p:cNvPr>
          <p:cNvSpPr/>
          <p:nvPr/>
        </p:nvSpPr>
        <p:spPr>
          <a:xfrm>
            <a:off x="2144085" y="4090336"/>
            <a:ext cx="2446000" cy="62845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latin typeface="Arial Rounded MT Bold" panose="020F0704030504030204" pitchFamily="34" charset="0"/>
              </a:rPr>
              <a:t>INFRARED SENSOR</a:t>
            </a:r>
            <a:endParaRPr lang="en-PK" dirty="0">
              <a:solidFill>
                <a:srgbClr val="002060"/>
              </a:solidFill>
              <a:latin typeface="Arial Rounded MT Bold" panose="020F0704030504030204" pitchFamily="34" charset="0"/>
            </a:endParaRPr>
          </a:p>
        </p:txBody>
      </p:sp>
      <p:sp>
        <p:nvSpPr>
          <p:cNvPr id="15" name="Rectangle 14">
            <a:extLst>
              <a:ext uri="{FF2B5EF4-FFF2-40B4-BE49-F238E27FC236}">
                <a16:creationId xmlns:a16="http://schemas.microsoft.com/office/drawing/2014/main" id="{E13578C4-A132-42F1-95ED-FA973FD6C706}"/>
              </a:ext>
            </a:extLst>
          </p:cNvPr>
          <p:cNvSpPr/>
          <p:nvPr/>
        </p:nvSpPr>
        <p:spPr>
          <a:xfrm>
            <a:off x="11304900" y="55650"/>
            <a:ext cx="291157" cy="6746699"/>
          </a:xfrm>
          <a:prstGeom prst="rect">
            <a:avLst/>
          </a:prstGeom>
          <a:solidFill>
            <a:schemeClr val="tx1">
              <a:lumMod val="95000"/>
              <a:lumOff val="5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397326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100EAE37-5A22-422D-BDA0-6F41DDBA8FE8}"/>
              </a:ext>
            </a:extLst>
          </p:cNvPr>
          <p:cNvSpPr>
            <a:spLocks noGrp="1"/>
          </p:cNvSpPr>
          <p:nvPr>
            <p:ph type="title"/>
          </p:nvPr>
        </p:nvSpPr>
        <p:spPr>
          <a:xfrm>
            <a:off x="4776536" y="273844"/>
            <a:ext cx="5494421" cy="823912"/>
          </a:xfrm>
        </p:spPr>
        <p:txBody>
          <a:bodyPr/>
          <a:lstStyle/>
          <a:p>
            <a:endParaRPr lang="en-PK" dirty="0"/>
          </a:p>
        </p:txBody>
      </p:sp>
      <p:sp>
        <p:nvSpPr>
          <p:cNvPr id="3" name="Text Placeholder 2">
            <a:extLst>
              <a:ext uri="{FF2B5EF4-FFF2-40B4-BE49-F238E27FC236}">
                <a16:creationId xmlns:a16="http://schemas.microsoft.com/office/drawing/2014/main" id="{5C4DD7A0-4637-46CA-A2C7-872C1E87EC24}"/>
              </a:ext>
            </a:extLst>
          </p:cNvPr>
          <p:cNvSpPr>
            <a:spLocks noGrp="1"/>
          </p:cNvSpPr>
          <p:nvPr>
            <p:ph type="body" idx="4294967295"/>
          </p:nvPr>
        </p:nvSpPr>
        <p:spPr>
          <a:xfrm>
            <a:off x="0" y="2341563"/>
            <a:ext cx="4443413" cy="823912"/>
          </a:xfrm>
        </p:spPr>
        <p:txBody>
          <a:bodyPr/>
          <a:lstStyle/>
          <a:p>
            <a:endParaRPr lang="en-PK" dirty="0"/>
          </a:p>
        </p:txBody>
      </p:sp>
      <p:pic>
        <p:nvPicPr>
          <p:cNvPr id="11" name="Picture 10">
            <a:extLst>
              <a:ext uri="{FF2B5EF4-FFF2-40B4-BE49-F238E27FC236}">
                <a16:creationId xmlns:a16="http://schemas.microsoft.com/office/drawing/2014/main" id="{8CCF4F44-7C0E-497E-A361-70C2CBDCA26D}"/>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l="24017" t="13952" r="5428" b="4882"/>
          <a:stretch/>
        </p:blipFill>
        <p:spPr>
          <a:xfrm>
            <a:off x="0" y="13252"/>
            <a:ext cx="12956482" cy="6858000"/>
          </a:xfrm>
          <a:prstGeom prst="rect">
            <a:avLst/>
          </a:prstGeom>
        </p:spPr>
      </p:pic>
      <p:pic>
        <p:nvPicPr>
          <p:cNvPr id="12" name="Picture 11">
            <a:extLst>
              <a:ext uri="{FF2B5EF4-FFF2-40B4-BE49-F238E27FC236}">
                <a16:creationId xmlns:a16="http://schemas.microsoft.com/office/drawing/2014/main" id="{C89770BC-9660-4C02-BC66-E9955130A7CB}"/>
              </a:ext>
            </a:extLst>
          </p:cNvPr>
          <p:cNvPicPr>
            <a:picLocks noChangeAspect="1"/>
          </p:cNvPicPr>
          <p:nvPr/>
        </p:nvPicPr>
        <p:blipFill>
          <a:blip r:embed="rId4"/>
          <a:stretch>
            <a:fillRect/>
          </a:stretch>
        </p:blipFill>
        <p:spPr>
          <a:xfrm>
            <a:off x="2767994" y="97485"/>
            <a:ext cx="5340559" cy="1176630"/>
          </a:xfrm>
          <a:prstGeom prst="rect">
            <a:avLst/>
          </a:prstGeom>
        </p:spPr>
      </p:pic>
    </p:spTree>
    <p:extLst>
      <p:ext uri="{BB962C8B-B14F-4D97-AF65-F5344CB8AC3E}">
        <p14:creationId xmlns:p14="http://schemas.microsoft.com/office/powerpoint/2010/main" val="223177540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TM03457485[[fn=Mesh]]</Template>
  <TotalTime>1434</TotalTime>
  <Words>293</Words>
  <Application>Microsoft Office PowerPoint</Application>
  <PresentationFormat>Widescreen</PresentationFormat>
  <Paragraphs>52</Paragraphs>
  <Slides>15</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Arial</vt:lpstr>
      <vt:lpstr>Arial Black</vt:lpstr>
      <vt:lpstr>Arial Rounded MT Bold</vt:lpstr>
      <vt:lpstr>Bahnschrift Condensed</vt:lpstr>
      <vt:lpstr>Bodoni MT Black</vt:lpstr>
      <vt:lpstr>Calibri</vt:lpstr>
      <vt:lpstr>Forte</vt:lpstr>
      <vt:lpstr>Franklin Gothic Book</vt:lpstr>
      <vt:lpstr>Times New Roman</vt:lpstr>
      <vt:lpstr>Wingdings</vt:lpstr>
      <vt:lpstr>Crop</vt:lpstr>
      <vt:lpstr>DIGITAL LOGIC DESIGN</vt:lpstr>
      <vt:lpstr>PowerPoint Presentation</vt:lpstr>
      <vt:lpstr>LINE  FOLLOWING  CAR</vt:lpstr>
      <vt:lpstr>PowerPoint Presentation</vt:lpstr>
      <vt:lpstr>      What is a line following car?</vt:lpstr>
      <vt:lpstr>Working Principle:  In our project, we developed a Line Follower Robot Car using simple gates which will detect the black line on the surface and move along that line. We setup the IR Sensors on the Line Follower Robot such that the two IR Sensors are on either side of the thickness of the black line on the floor. When the robot moves forward,  both the sensors wait for the line to be detected. For example,  if the IR Sensor 1 in the image detects the black line,  it means that there is a right curve (or turn) ahead.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Sana Elahi</dc:creator>
  <cp:lastModifiedBy>Muhammad Haris Irfan</cp:lastModifiedBy>
  <cp:revision>40</cp:revision>
  <dcterms:created xsi:type="dcterms:W3CDTF">2019-05-08T19:42:56Z</dcterms:created>
  <dcterms:modified xsi:type="dcterms:W3CDTF">2019-05-09T19:49:49Z</dcterms:modified>
</cp:coreProperties>
</file>